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59" r:id="rId7"/>
    <p:sldId id="260" r:id="rId8"/>
    <p:sldId id="261" r:id="rId9"/>
    <p:sldId id="262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30118451_693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36443" y="-1107504"/>
            <a:ext cx="12192000" cy="861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262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4268" y="20428"/>
            <a:ext cx="9681519" cy="683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80528" y="20428"/>
            <a:ext cx="9073008" cy="1135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II</a:t>
            </a:r>
            <a:r>
              <a:rPr lang="ru-RU" sz="2400" b="1" dirty="0">
                <a:solidFill>
                  <a:srgbClr val="006699"/>
                </a:solidFill>
                <a:latin typeface="Arial Black" panose="020B0A04020102020204" pitchFamily="34" charset="0"/>
              </a:rPr>
              <a:t>. Из копилки личного опыта</a:t>
            </a:r>
          </a:p>
          <a:p>
            <a:pPr algn="ctr"/>
            <a:r>
              <a:rPr lang="ru-RU" sz="20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  <a:r>
              <a:rPr lang="ru-RU" sz="2000" b="1" i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  <a:endParaRPr lang="ru-RU" sz="2000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1.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Базовый уровень</a:t>
            </a:r>
            <a:r>
              <a:rPr lang="ru-RU" dirty="0" smtClean="0">
                <a:solidFill>
                  <a:srgbClr val="006699"/>
                </a:solidFill>
              </a:rPr>
              <a:t>. </a:t>
            </a:r>
            <a:r>
              <a:rPr lang="ru-RU" sz="1600" dirty="0" smtClean="0">
                <a:solidFill>
                  <a:srgbClr val="006699"/>
                </a:solidFill>
              </a:rPr>
              <a:t>(Идея </a:t>
            </a:r>
            <a:r>
              <a:rPr lang="ru-RU" sz="1600" dirty="0">
                <a:solidFill>
                  <a:srgbClr val="006699"/>
                </a:solidFill>
              </a:rPr>
              <a:t>программы - То ради чего! </a:t>
            </a:r>
            <a:r>
              <a:rPr lang="ru-RU" sz="1600" dirty="0" smtClean="0">
                <a:solidFill>
                  <a:srgbClr val="006699"/>
                </a:solidFill>
              </a:rPr>
              <a:t>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Актуальность программы,</a:t>
            </a:r>
            <a:endParaRPr lang="ru-RU" sz="1600" dirty="0">
              <a:solidFill>
                <a:srgbClr val="006699"/>
              </a:solidFill>
            </a:endParaRPr>
          </a:p>
          <a:p>
            <a:pPr lvl="0"/>
            <a:r>
              <a:rPr lang="ru-RU" sz="1600" dirty="0">
                <a:solidFill>
                  <a:srgbClr val="006699"/>
                </a:solidFill>
              </a:rPr>
              <a:t>Название </a:t>
            </a:r>
            <a:r>
              <a:rPr lang="ru-RU" sz="1600" dirty="0" smtClean="0">
                <a:solidFill>
                  <a:srgbClr val="006699"/>
                </a:solidFill>
              </a:rPr>
              <a:t>программы,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Критерии конкурсов,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Адресат </a:t>
            </a:r>
            <a:r>
              <a:rPr lang="ru-RU" sz="1600" dirty="0">
                <a:solidFill>
                  <a:srgbClr val="006699"/>
                </a:solidFill>
              </a:rPr>
              <a:t>(возраст </a:t>
            </a:r>
            <a:r>
              <a:rPr lang="ru-RU" sz="1600" dirty="0" smtClean="0">
                <a:solidFill>
                  <a:srgbClr val="006699"/>
                </a:solidFill>
              </a:rPr>
              <a:t>участников),Количество участников,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Место </a:t>
            </a:r>
            <a:r>
              <a:rPr lang="ru-RU" sz="1600" dirty="0">
                <a:solidFill>
                  <a:srgbClr val="006699"/>
                </a:solidFill>
              </a:rPr>
              <a:t>и время </a:t>
            </a:r>
            <a:r>
              <a:rPr lang="ru-RU" sz="1600" dirty="0" smtClean="0">
                <a:solidFill>
                  <a:srgbClr val="006699"/>
                </a:solidFill>
              </a:rPr>
              <a:t>проведения, Организация жюри,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Разработка  сценария,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err="1" smtClean="0">
                <a:solidFill>
                  <a:srgbClr val="006699"/>
                </a:solidFill>
              </a:rPr>
              <a:t>Оргвопросы</a:t>
            </a:r>
            <a:r>
              <a:rPr lang="ru-RU" sz="1600" dirty="0" smtClean="0">
                <a:solidFill>
                  <a:srgbClr val="006699"/>
                </a:solidFill>
              </a:rPr>
              <a:t> </a:t>
            </a:r>
            <a:r>
              <a:rPr lang="ru-RU" sz="1600" dirty="0">
                <a:solidFill>
                  <a:srgbClr val="006699"/>
                </a:solidFill>
              </a:rPr>
              <a:t>и т. д</a:t>
            </a:r>
            <a:r>
              <a:rPr lang="ru-RU" sz="1600" dirty="0" smtClean="0">
                <a:solidFill>
                  <a:srgbClr val="006699"/>
                </a:solidFill>
              </a:rPr>
              <a:t>.)</a:t>
            </a:r>
          </a:p>
          <a:p>
            <a:pPr lvl="0"/>
            <a:endParaRPr lang="ru-RU" sz="800" dirty="0">
              <a:solidFill>
                <a:srgbClr val="006699"/>
              </a:solidFill>
            </a:endParaRP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2.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1 конкурс  «Вопрос – ответ» </a:t>
            </a:r>
            <a:endParaRPr lang="ru-RU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1600" dirty="0" smtClean="0">
                <a:solidFill>
                  <a:srgbClr val="006699"/>
                </a:solidFill>
              </a:rPr>
              <a:t>(Обязательно </a:t>
            </a:r>
            <a:r>
              <a:rPr lang="ru-RU" sz="1600" dirty="0">
                <a:solidFill>
                  <a:srgbClr val="006699"/>
                </a:solidFill>
              </a:rPr>
              <a:t>интеллектуальный, начиная с простых вопросов, вводя в тему участников </a:t>
            </a:r>
            <a:r>
              <a:rPr lang="ru-RU" sz="1600" dirty="0" smtClean="0">
                <a:solidFill>
                  <a:srgbClr val="006699"/>
                </a:solidFill>
              </a:rPr>
              <a:t>программы)</a:t>
            </a:r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3.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2 конкурс «Самые эрудированные</a:t>
            </a:r>
            <a:r>
              <a:rPr lang="ru-RU" b="1" dirty="0" smtClean="0">
                <a:solidFill>
                  <a:srgbClr val="006699"/>
                </a:solidFill>
              </a:rPr>
              <a:t>»</a:t>
            </a:r>
            <a:r>
              <a:rPr lang="ru-RU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(Продумать </a:t>
            </a:r>
            <a:r>
              <a:rPr lang="ru-RU" sz="1600" dirty="0">
                <a:solidFill>
                  <a:srgbClr val="006699"/>
                </a:solidFill>
              </a:rPr>
              <a:t>конкурс так, чтобы обязательно работала вся команда. Можно и нужно использовать дидактический материал (каточки, таблицы, ребусы и т.д.)</a:t>
            </a: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</a:p>
          <a:p>
            <a:pPr lvl="0"/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4. ЭТАП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: 3 конкурс. «Блиц-ответ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(В </a:t>
            </a:r>
            <a:r>
              <a:rPr lang="ru-RU" sz="1600" dirty="0">
                <a:solidFill>
                  <a:srgbClr val="006699"/>
                </a:solidFill>
              </a:rPr>
              <a:t>этом конкурсе участвует один участник от команды. Команда сама выбирает, кто будет участвовать, тем самым выявляет лидерские качества участников</a:t>
            </a:r>
            <a:r>
              <a:rPr lang="ru-RU" sz="1600" dirty="0" smtClean="0">
                <a:solidFill>
                  <a:srgbClr val="006699"/>
                </a:solidFill>
              </a:rPr>
              <a:t>.) </a:t>
            </a:r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5. ЭТАП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: 4 конкурс. Творческий</a:t>
            </a:r>
            <a:r>
              <a:rPr lang="ru-RU" b="1" dirty="0" smtClean="0">
                <a:solidFill>
                  <a:srgbClr val="006699"/>
                </a:solidFill>
              </a:rPr>
              <a:t>. </a:t>
            </a:r>
            <a:r>
              <a:rPr lang="ru-RU" sz="1600" dirty="0" smtClean="0">
                <a:solidFill>
                  <a:srgbClr val="006699"/>
                </a:solidFill>
              </a:rPr>
              <a:t> (Обязательно </a:t>
            </a:r>
            <a:r>
              <a:rPr lang="ru-RU" sz="1600" dirty="0">
                <a:solidFill>
                  <a:srgbClr val="006699"/>
                </a:solidFill>
              </a:rPr>
              <a:t>творческий! Это могут быть разные творческие задания. Главное, чтобы дети погрузились,  пусть ненадолго в творческую атмосферу</a:t>
            </a:r>
            <a:r>
              <a:rPr lang="ru-RU" sz="1600" dirty="0" smtClean="0">
                <a:solidFill>
                  <a:srgbClr val="006699"/>
                </a:solidFill>
              </a:rPr>
              <a:t>!)</a:t>
            </a:r>
            <a:endParaRPr lang="ru-RU" sz="1000" dirty="0" smtClean="0">
              <a:solidFill>
                <a:srgbClr val="006699"/>
              </a:solidFill>
            </a:endParaRPr>
          </a:p>
          <a:p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6.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5. Конкурс «Песенный</a:t>
            </a:r>
            <a:r>
              <a:rPr lang="ru-RU" sz="16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  <a:r>
              <a:rPr lang="ru-RU" sz="1600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(Обязательно </a:t>
            </a:r>
            <a:r>
              <a:rPr lang="ru-RU" sz="1600" dirty="0">
                <a:solidFill>
                  <a:srgbClr val="006699"/>
                </a:solidFill>
              </a:rPr>
              <a:t>творческий! Это могут быть разные творческие задания. Главное, чтобы дети погрузились,  пусть ненадолго в творческую атмосферу</a:t>
            </a:r>
            <a:r>
              <a:rPr lang="ru-RU" sz="1600" dirty="0" smtClean="0">
                <a:solidFill>
                  <a:srgbClr val="006699"/>
                </a:solidFill>
              </a:rPr>
              <a:t>!)</a:t>
            </a:r>
            <a:endParaRPr lang="ru-RU" sz="1600" b="1" dirty="0" smtClean="0">
              <a:solidFill>
                <a:srgbClr val="006699"/>
              </a:solidFill>
            </a:endParaRPr>
          </a:p>
          <a:p>
            <a:pPr lvl="0"/>
            <a:endParaRPr lang="ru-RU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7. ЭТАП:   6. 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Подведение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итогов, награждение</a:t>
            </a:r>
            <a:r>
              <a:rPr lang="ru-RU" b="1" dirty="0">
                <a:solidFill>
                  <a:srgbClr val="006699"/>
                </a:solidFill>
              </a:rPr>
              <a:t>. </a:t>
            </a:r>
            <a:r>
              <a:rPr lang="ru-RU" sz="1400" b="1" dirty="0" smtClean="0">
                <a:solidFill>
                  <a:srgbClr val="006699"/>
                </a:solidFill>
              </a:rPr>
              <a:t>(</a:t>
            </a:r>
            <a:r>
              <a:rPr lang="ru-RU" sz="1400" dirty="0" smtClean="0">
                <a:solidFill>
                  <a:srgbClr val="006699"/>
                </a:solidFill>
              </a:rPr>
              <a:t>Обязательно </a:t>
            </a:r>
            <a:r>
              <a:rPr lang="ru-RU" sz="1400" dirty="0">
                <a:solidFill>
                  <a:srgbClr val="006699"/>
                </a:solidFill>
              </a:rPr>
              <a:t>песенный конкурс. Конкурс проводится без критерия оценки. В это время члены Жюри подводят итоги, подписывают грамоты и т.д</a:t>
            </a:r>
            <a:r>
              <a:rPr lang="ru-RU" sz="1400" dirty="0" smtClean="0">
                <a:solidFill>
                  <a:srgbClr val="006699"/>
                </a:solidFill>
              </a:rPr>
              <a:t>.) </a:t>
            </a:r>
            <a:endParaRPr lang="ru-RU" sz="1400" dirty="0">
              <a:solidFill>
                <a:srgbClr val="006699"/>
              </a:solidFill>
            </a:endParaRPr>
          </a:p>
          <a:p>
            <a:pPr lvl="0"/>
            <a:endParaRPr lang="ru-RU" dirty="0" smtClean="0">
              <a:solidFill>
                <a:srgbClr val="006699"/>
              </a:solidFill>
            </a:endParaRPr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10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" y="20428"/>
            <a:ext cx="9584073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9592" y="332656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b="1" i="1" dirty="0" smtClean="0">
              <a:latin typeface="Monotype Corsiva" panose="03010101010201010101" pitchFamily="66" charset="0"/>
            </a:endParaRPr>
          </a:p>
          <a:p>
            <a:r>
              <a:rPr lang="ru-RU" sz="3600" b="1" i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« </a:t>
            </a:r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Кто промолвил, что игра-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Несерьезное занятье?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Это с Музою объятье,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Это вечное «УРА»!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И признайтесь: для игры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Не бывает слово «поздно»,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Потому что в каждом взрослом</a:t>
            </a:r>
            <a:endParaRPr lang="ru-RU" sz="36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Спит ребенок до </a:t>
            </a:r>
            <a:r>
              <a:rPr lang="ru-RU" sz="3600" b="1" i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поры»</a:t>
            </a:r>
          </a:p>
          <a:p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     Е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. В.  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Пальцев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– 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участник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конкурса « Созвездие игры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  <a:endParaRPr lang="ru-RU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dirty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22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2" y="0"/>
            <a:ext cx="9300835" cy="685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692" y="476672"/>
            <a:ext cx="93008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Всероссийский семинар – совещание</a:t>
            </a:r>
            <a:endParaRPr lang="ru-RU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педагогов региональных координаторов и председателей Общероссийской общественно 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- государственной</a:t>
            </a:r>
          </a:p>
          <a:p>
            <a:pPr algn="ctr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b="1" dirty="0" err="1" smtClean="0">
                <a:solidFill>
                  <a:srgbClr val="006699"/>
                </a:solidFill>
                <a:latin typeface="Arial Black" panose="020B0A04020102020204" pitchFamily="34" charset="0"/>
              </a:rPr>
              <a:t>детско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– юношеской организации</a:t>
            </a:r>
            <a:endParaRPr lang="ru-RU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«Российское движение школьников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</a:p>
          <a:p>
            <a:pPr algn="ctr"/>
            <a:endParaRPr lang="ru-RU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endParaRPr lang="ru-RU" b="1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endParaRPr lang="ru-RU" b="1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5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54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«ЕЕ  ВЕЛИЧЕСТВО  ИГРА!»</a:t>
            </a:r>
            <a:endParaRPr lang="ru-RU" sz="5400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pPr algn="ctr"/>
            <a:endParaRPr lang="ru-RU" b="1" dirty="0" smtClean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pPr algn="ctr"/>
            <a:endParaRPr lang="ru-RU" b="1" dirty="0" smtClean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pPr algn="ctr"/>
            <a:endParaRPr lang="ru-RU" b="1" dirty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pPr algn="ctr"/>
            <a:endParaRPr lang="ru-RU" b="1" dirty="0" smtClean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             педагог-организатор  622 гимназии </a:t>
            </a:r>
          </a:p>
          <a:p>
            <a:pPr algn="ctr"/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Ирина Дмитриевна </a:t>
            </a:r>
            <a:r>
              <a:rPr lang="ru-RU" b="1" dirty="0" err="1" smtClean="0">
                <a:solidFill>
                  <a:srgbClr val="006699"/>
                </a:solidFill>
                <a:latin typeface="Arial Black" panose="020B0A04020102020204" pitchFamily="34" charset="0"/>
              </a:rPr>
              <a:t>Клоцбах</a:t>
            </a:r>
            <a:endParaRPr lang="ru-RU" b="1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algn="ctr"/>
            <a:endParaRPr lang="ru-RU" dirty="0">
              <a:solidFill>
                <a:srgbClr val="0066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09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" y="0"/>
            <a:ext cx="91887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65" y="476672"/>
            <a:ext cx="9250255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4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 algn="ctr"/>
            <a:r>
              <a:rPr lang="ru-RU" sz="4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Немного </a:t>
            </a:r>
            <a:r>
              <a:rPr lang="ru-RU" sz="4000" dirty="0">
                <a:solidFill>
                  <a:srgbClr val="006699"/>
                </a:solidFill>
                <a:latin typeface="Arial Black" panose="020B0A04020102020204" pitchFamily="34" charset="0"/>
              </a:rPr>
              <a:t>теории. </a:t>
            </a:r>
            <a:endParaRPr lang="ru-RU" sz="4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 algn="ctr"/>
            <a:endParaRPr lang="ru-RU" sz="28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 algn="ctr"/>
            <a:r>
              <a:rPr lang="ru-RU" sz="28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2800" dirty="0">
                <a:solidFill>
                  <a:srgbClr val="006699"/>
                </a:solidFill>
                <a:latin typeface="Arial Black" panose="020B0A04020102020204" pitchFamily="34" charset="0"/>
              </a:rPr>
              <a:t>«Игра  – радость в жизни ребенка</a:t>
            </a:r>
            <a:r>
              <a:rPr lang="ru-RU" sz="28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</a:p>
          <a:p>
            <a:pPr lvl="0" algn="ctr"/>
            <a:endParaRPr lang="ru-RU" sz="2800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 algn="ctr"/>
            <a:endParaRPr lang="ru-RU" sz="28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 algn="ctr"/>
            <a:endParaRPr lang="ru-RU" sz="2800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sz="3600" b="1" i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 «</a:t>
            </a:r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Заставить  играть нельзя, </a:t>
            </a:r>
            <a:r>
              <a:rPr lang="ru-RU" sz="3600" b="1" i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увлечь </a:t>
            </a:r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игрой можно!»</a:t>
            </a:r>
          </a:p>
          <a:p>
            <a:r>
              <a:rPr lang="ru-RU" sz="36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                                           (С. Шмаков)</a:t>
            </a:r>
          </a:p>
        </p:txBody>
      </p:sp>
    </p:spTree>
    <p:extLst>
      <p:ext uri="{BB962C8B-B14F-4D97-AF65-F5344CB8AC3E}">
        <p14:creationId xmlns:p14="http://schemas.microsoft.com/office/powerpoint/2010/main" val="61171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84073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332656"/>
            <a:ext cx="885698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Monotype Corsiva" panose="03010101010201010101" pitchFamily="66" charset="0"/>
              </a:rPr>
              <a:t> </a:t>
            </a:r>
            <a:endParaRPr lang="ru-RU" sz="3600" b="1" dirty="0" smtClean="0">
              <a:latin typeface="Monotype Corsiva" panose="03010101010201010101" pitchFamily="66" charset="0"/>
            </a:endParaRPr>
          </a:p>
          <a:p>
            <a:r>
              <a:rPr lang="ru-RU" sz="36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Игра</a:t>
            </a:r>
            <a:r>
              <a:rPr lang="ru-RU" sz="36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— многогранное понятие. </a:t>
            </a:r>
            <a:endParaRPr lang="ru-RU" sz="3600" b="1" dirty="0" smtClean="0">
              <a:solidFill>
                <a:srgbClr val="006699"/>
              </a:solidFill>
              <a:latin typeface="Monotype Corsiva" panose="03010101010201010101" pitchFamily="66" charset="0"/>
            </a:endParaRPr>
          </a:p>
          <a:p>
            <a:endParaRPr lang="ru-RU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Она означает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занятие,</a:t>
            </a: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отдых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,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развлечение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,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забаву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,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потеху,</a:t>
            </a: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утеху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,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соревнование,</a:t>
            </a: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упражнение,</a:t>
            </a: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тренинг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,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в 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процессе которых воспитательные требования взрослых к детям становятся их требованиями к самим себе,  значит, активным средством воспитания и самовоспитания. </a:t>
            </a:r>
          </a:p>
        </p:txBody>
      </p:sp>
    </p:spTree>
    <p:extLst>
      <p:ext uri="{BB962C8B-B14F-4D97-AF65-F5344CB8AC3E}">
        <p14:creationId xmlns:p14="http://schemas.microsoft.com/office/powerpoint/2010/main" val="61171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146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-2849642"/>
            <a:ext cx="9217024" cy="1107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sz="1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                                                   </a:t>
            </a:r>
            <a:r>
              <a:rPr lang="ru-RU" sz="40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Функции </a:t>
            </a:r>
            <a:r>
              <a:rPr lang="ru-RU" sz="40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игры:  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Обучающая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позволяет решить конкретные задачи воспитания и обучения, которые направлены на усвоение определенного программного материала и правил, которым должны следовать играющие. Важны обучающие игры также для нравственного— эстетического воспитания детей.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Развлекательная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способствует повышению эмоционально-положительного тонуса, развитию двигательной активности, питает ум ребенка неожиданными и яркими впечатлениями, создает благоприятную почву для установления эмоционального контакта между взрослым и ребенком.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Коммуникативная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состоит в развитии потребности обмениваться со сверстниками знаниями, умениями в процессе игр, общаться с ними и устанавливать на этой основе дружеские взаимоотношения, проявлять речевую </a:t>
            </a:r>
            <a:r>
              <a:rPr lang="ru-RU" sz="1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активность.</a:t>
            </a:r>
            <a:endParaRPr lang="ru-RU" sz="1400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1400" b="1" i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Воспитательная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помогает выявить индивидуальные особенности детей, позволяет устранить нежелательные проявления в характере своих воспитанников.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Развивающая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заключается в развитии ребенка, коррекции того, что в нем заложено и проявлено.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Релаксационная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заключается в восстановлении физических и духовных сил ребенка.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-</a:t>
            </a:r>
            <a:r>
              <a:rPr lang="ru-RU" sz="1400" b="1" i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Психологическая функция</a:t>
            </a:r>
            <a:r>
              <a:rPr lang="ru-RU" sz="1400" b="1" u="sng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состоит в развитии творческих способностей детей.</a:t>
            </a:r>
          </a:p>
          <a:p>
            <a:r>
              <a:rPr lang="ru-RU" sz="14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r>
              <a:rPr lang="ru-RU" sz="1400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endParaRPr lang="ru-RU" sz="14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endParaRPr lang="ru-RU" sz="1400" dirty="0">
              <a:solidFill>
                <a:srgbClr val="0066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1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679" y="0"/>
            <a:ext cx="9239425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332656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Что такое игровая программа?</a:t>
            </a:r>
          </a:p>
          <a:p>
            <a:r>
              <a:rPr lang="ru-RU" b="1" dirty="0">
                <a:solidFill>
                  <a:srgbClr val="006699"/>
                </a:solidFill>
              </a:rPr>
              <a:t> </a:t>
            </a:r>
            <a:endParaRPr lang="ru-RU" dirty="0">
              <a:solidFill>
                <a:srgbClr val="006699"/>
              </a:solidFill>
            </a:endParaRPr>
          </a:p>
          <a:p>
            <a:r>
              <a:rPr lang="ru-RU" sz="32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                      </a:t>
            </a:r>
            <a:r>
              <a:rPr lang="ru-RU" sz="20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Игровая </a:t>
            </a:r>
            <a:r>
              <a:rPr lang="ru-RU" sz="2000" b="1" dirty="0">
                <a:solidFill>
                  <a:srgbClr val="006699"/>
                </a:solidFill>
                <a:latin typeface="Arial Black" panose="020B0A04020102020204" pitchFamily="34" charset="0"/>
              </a:rPr>
              <a:t>программа 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– </a:t>
            </a:r>
            <a:endParaRPr lang="ru-RU" sz="2000" dirty="0" smtClean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28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совокупность </a:t>
            </a:r>
            <a:r>
              <a:rPr lang="ru-RU" sz="28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игровых заданий объединенных либо какой-то формальной связкой (тема, праздничная или досуговая ситуация или же сценарным ходом).</a:t>
            </a:r>
          </a:p>
          <a:p>
            <a:r>
              <a:rPr lang="ru-RU" sz="3200" dirty="0">
                <a:solidFill>
                  <a:srgbClr val="006699"/>
                </a:solidFill>
                <a:latin typeface="Monotype Corsiva" panose="03010101010201010101" pitchFamily="66" charset="0"/>
              </a:rPr>
              <a:t> </a:t>
            </a:r>
            <a:r>
              <a:rPr lang="ru-RU" sz="2000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</a:p>
          <a:p>
            <a:pPr defTabSz="876300">
              <a:tabLst>
                <a:tab pos="1790700" algn="l"/>
              </a:tabLst>
            </a:pPr>
            <a:r>
              <a:rPr lang="ru-RU" sz="3200" b="1" i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                     </a:t>
            </a:r>
            <a:r>
              <a:rPr lang="ru-RU" sz="20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Какие </a:t>
            </a:r>
            <a:r>
              <a:rPr lang="ru-RU" sz="2000" b="1" dirty="0">
                <a:solidFill>
                  <a:srgbClr val="006699"/>
                </a:solidFill>
                <a:latin typeface="Arial Black" panose="020B0A04020102020204" pitchFamily="34" charset="0"/>
              </a:rPr>
              <a:t>бывают  игровые  программы: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8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Конкурсные ( </a:t>
            </a:r>
            <a:r>
              <a:rPr lang="ru-RU" sz="28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Интеллектуальные, Спортивные, Творческие и т. д.)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8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 Театрализованные </a:t>
            </a:r>
            <a:r>
              <a:rPr lang="ru-RU" sz="2800" b="1" i="1" dirty="0">
                <a:solidFill>
                  <a:srgbClr val="006699"/>
                </a:solidFill>
                <a:latin typeface="Monotype Corsiva" panose="03010101010201010101" pitchFamily="66" charset="0"/>
              </a:rPr>
              <a:t>( игра-спектакль)</a:t>
            </a: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275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" y="20428"/>
            <a:ext cx="9584073" cy="6837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79712" y="404664"/>
            <a:ext cx="56166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1.  Участники.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2.  Задания.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3.  Критерии.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4.  Жюри.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5.  Призы.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6.  Ведущий.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7.  Реквизит.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8.  Техника.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9.  Помещение.</a:t>
            </a:r>
          </a:p>
          <a:p>
            <a:r>
              <a:rPr lang="ru-RU" sz="3600" b="1" dirty="0">
                <a:solidFill>
                  <a:srgbClr val="006699"/>
                </a:solidFill>
                <a:latin typeface="Arial Black" panose="020B0A04020102020204" pitchFamily="34" charset="0"/>
              </a:rPr>
              <a:t>10.  Зрители.</a:t>
            </a:r>
          </a:p>
        </p:txBody>
      </p:sp>
    </p:spTree>
    <p:extLst>
      <p:ext uri="{BB962C8B-B14F-4D97-AF65-F5344CB8AC3E}">
        <p14:creationId xmlns:p14="http://schemas.microsoft.com/office/powerpoint/2010/main" val="413032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4268" y="20428"/>
            <a:ext cx="9681519" cy="683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80528" y="20428"/>
            <a:ext cx="9073008" cy="1135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II</a:t>
            </a:r>
            <a:r>
              <a:rPr lang="ru-RU" sz="2400" b="1" dirty="0">
                <a:solidFill>
                  <a:srgbClr val="006699"/>
                </a:solidFill>
                <a:latin typeface="Arial Black" panose="020B0A04020102020204" pitchFamily="34" charset="0"/>
              </a:rPr>
              <a:t>. Из копилки личного опыта</a:t>
            </a:r>
          </a:p>
          <a:p>
            <a:pPr algn="ctr"/>
            <a:r>
              <a:rPr lang="ru-RU" sz="2000" b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  <a:r>
              <a:rPr lang="ru-RU" sz="2000" b="1" i="1" dirty="0">
                <a:solidFill>
                  <a:srgbClr val="006699"/>
                </a:solidFill>
                <a:latin typeface="Arial Black" panose="020B0A04020102020204" pitchFamily="34" charset="0"/>
              </a:rPr>
              <a:t> </a:t>
            </a:r>
            <a:endParaRPr lang="ru-RU" sz="2000" b="1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1.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Базовый уровень</a:t>
            </a:r>
            <a:r>
              <a:rPr lang="ru-RU" dirty="0" smtClean="0">
                <a:solidFill>
                  <a:srgbClr val="006699"/>
                </a:solidFill>
              </a:rPr>
              <a:t>. </a:t>
            </a:r>
            <a:r>
              <a:rPr lang="ru-RU" sz="1600" dirty="0" smtClean="0">
                <a:solidFill>
                  <a:srgbClr val="006699"/>
                </a:solidFill>
              </a:rPr>
              <a:t>(Идея </a:t>
            </a:r>
            <a:r>
              <a:rPr lang="ru-RU" sz="1600" dirty="0">
                <a:solidFill>
                  <a:srgbClr val="006699"/>
                </a:solidFill>
              </a:rPr>
              <a:t>программы - То ради чего! </a:t>
            </a:r>
            <a:r>
              <a:rPr lang="ru-RU" sz="1600" dirty="0" smtClean="0">
                <a:solidFill>
                  <a:srgbClr val="006699"/>
                </a:solidFill>
              </a:rPr>
              <a:t>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Актуальность программы,</a:t>
            </a:r>
            <a:endParaRPr lang="ru-RU" sz="1600" dirty="0">
              <a:solidFill>
                <a:srgbClr val="006699"/>
              </a:solidFill>
            </a:endParaRPr>
          </a:p>
          <a:p>
            <a:pPr lvl="0"/>
            <a:r>
              <a:rPr lang="ru-RU" sz="1600" dirty="0">
                <a:solidFill>
                  <a:srgbClr val="006699"/>
                </a:solidFill>
              </a:rPr>
              <a:t>Название </a:t>
            </a:r>
            <a:r>
              <a:rPr lang="ru-RU" sz="1600" dirty="0" smtClean="0">
                <a:solidFill>
                  <a:srgbClr val="006699"/>
                </a:solidFill>
              </a:rPr>
              <a:t>программы,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Критерии конкурсов,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Адресат </a:t>
            </a:r>
            <a:r>
              <a:rPr lang="ru-RU" sz="1600" dirty="0">
                <a:solidFill>
                  <a:srgbClr val="006699"/>
                </a:solidFill>
              </a:rPr>
              <a:t>(возраст </a:t>
            </a:r>
            <a:r>
              <a:rPr lang="ru-RU" sz="1600" dirty="0" smtClean="0">
                <a:solidFill>
                  <a:srgbClr val="006699"/>
                </a:solidFill>
              </a:rPr>
              <a:t>участников),Количество участников,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Место </a:t>
            </a:r>
            <a:r>
              <a:rPr lang="ru-RU" sz="1600" dirty="0">
                <a:solidFill>
                  <a:srgbClr val="006699"/>
                </a:solidFill>
              </a:rPr>
              <a:t>и время </a:t>
            </a:r>
            <a:r>
              <a:rPr lang="ru-RU" sz="1600" dirty="0" smtClean="0">
                <a:solidFill>
                  <a:srgbClr val="006699"/>
                </a:solidFill>
              </a:rPr>
              <a:t>проведения, Организация жюри,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Разработка  сценария,</a:t>
            </a:r>
            <a:r>
              <a:rPr lang="ru-RU" sz="1600" dirty="0">
                <a:solidFill>
                  <a:srgbClr val="006699"/>
                </a:solidFill>
              </a:rPr>
              <a:t> </a:t>
            </a:r>
            <a:r>
              <a:rPr lang="ru-RU" sz="1600" dirty="0" err="1" smtClean="0">
                <a:solidFill>
                  <a:srgbClr val="006699"/>
                </a:solidFill>
              </a:rPr>
              <a:t>Оргвопросы</a:t>
            </a:r>
            <a:r>
              <a:rPr lang="ru-RU" sz="1600" dirty="0" smtClean="0">
                <a:solidFill>
                  <a:srgbClr val="006699"/>
                </a:solidFill>
              </a:rPr>
              <a:t> </a:t>
            </a:r>
            <a:r>
              <a:rPr lang="ru-RU" sz="1600" dirty="0">
                <a:solidFill>
                  <a:srgbClr val="006699"/>
                </a:solidFill>
              </a:rPr>
              <a:t>и т. д</a:t>
            </a:r>
            <a:r>
              <a:rPr lang="ru-RU" sz="1600" dirty="0" smtClean="0">
                <a:solidFill>
                  <a:srgbClr val="006699"/>
                </a:solidFill>
              </a:rPr>
              <a:t>.)</a:t>
            </a:r>
          </a:p>
          <a:p>
            <a:pPr lvl="0"/>
            <a:endParaRPr lang="ru-RU" sz="800" dirty="0">
              <a:solidFill>
                <a:srgbClr val="006699"/>
              </a:solidFill>
            </a:endParaRP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2.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1 конкурс  «Вопрос – ответ» </a:t>
            </a:r>
            <a:endParaRPr lang="ru-RU" dirty="0">
              <a:solidFill>
                <a:srgbClr val="006699"/>
              </a:solidFill>
              <a:latin typeface="Arial Black" panose="020B0A04020102020204" pitchFamily="34" charset="0"/>
            </a:endParaRPr>
          </a:p>
          <a:p>
            <a:r>
              <a:rPr lang="ru-RU" sz="1600" dirty="0" smtClean="0">
                <a:solidFill>
                  <a:srgbClr val="006699"/>
                </a:solidFill>
              </a:rPr>
              <a:t>(Обязательно </a:t>
            </a:r>
            <a:r>
              <a:rPr lang="ru-RU" sz="1600" dirty="0">
                <a:solidFill>
                  <a:srgbClr val="006699"/>
                </a:solidFill>
              </a:rPr>
              <a:t>интеллектуальный, начиная с простых вопросов, вводя в тему участников </a:t>
            </a:r>
            <a:r>
              <a:rPr lang="ru-RU" sz="1600" dirty="0" smtClean="0">
                <a:solidFill>
                  <a:srgbClr val="006699"/>
                </a:solidFill>
              </a:rPr>
              <a:t>программы)</a:t>
            </a:r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</a:p>
          <a:p>
            <a:pPr lvl="0"/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3.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2 конкурс «Самые эрудированные</a:t>
            </a:r>
            <a:r>
              <a:rPr lang="ru-RU" b="1" dirty="0" smtClean="0">
                <a:solidFill>
                  <a:srgbClr val="006699"/>
                </a:solidFill>
              </a:rPr>
              <a:t>»</a:t>
            </a:r>
            <a:r>
              <a:rPr lang="ru-RU" dirty="0">
                <a:solidFill>
                  <a:srgbClr val="006699"/>
                </a:solidFill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(Продумать </a:t>
            </a:r>
            <a:r>
              <a:rPr lang="ru-RU" sz="1600" dirty="0">
                <a:solidFill>
                  <a:srgbClr val="006699"/>
                </a:solidFill>
              </a:rPr>
              <a:t>конкурс так, чтобы обязательно работала вся команда. Можно и нужно использовать дидактический материал (каточки, таблицы, ребусы и т.д.)</a:t>
            </a: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</a:p>
          <a:p>
            <a:pPr lvl="0"/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4. ЭТАП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: 3 конкурс. «Блиц-ответ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(В </a:t>
            </a:r>
            <a:r>
              <a:rPr lang="ru-RU" sz="1600" dirty="0">
                <a:solidFill>
                  <a:srgbClr val="006699"/>
                </a:solidFill>
              </a:rPr>
              <a:t>этом конкурсе участвует один участник от команды. Команда сама выбирает, кто будет участвовать, тем самым выявляет лидерские качества участников</a:t>
            </a:r>
            <a:r>
              <a:rPr lang="ru-RU" sz="1600" dirty="0" smtClean="0">
                <a:solidFill>
                  <a:srgbClr val="006699"/>
                </a:solidFill>
              </a:rPr>
              <a:t>.) </a:t>
            </a:r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5. ЭТАП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: 4 конкурс. Творческий</a:t>
            </a:r>
            <a:r>
              <a:rPr lang="ru-RU" b="1" dirty="0" smtClean="0">
                <a:solidFill>
                  <a:srgbClr val="006699"/>
                </a:solidFill>
              </a:rPr>
              <a:t>. </a:t>
            </a:r>
            <a:r>
              <a:rPr lang="ru-RU" sz="1600" dirty="0" smtClean="0">
                <a:solidFill>
                  <a:srgbClr val="006699"/>
                </a:solidFill>
              </a:rPr>
              <a:t> (Обязательно </a:t>
            </a:r>
            <a:r>
              <a:rPr lang="ru-RU" sz="1600" dirty="0">
                <a:solidFill>
                  <a:srgbClr val="006699"/>
                </a:solidFill>
              </a:rPr>
              <a:t>творческий! Это могут быть разные творческие задания. Главное, чтобы дети погрузились,  пусть ненадолго в творческую атмосферу</a:t>
            </a:r>
            <a:r>
              <a:rPr lang="ru-RU" sz="1600" dirty="0" smtClean="0">
                <a:solidFill>
                  <a:srgbClr val="006699"/>
                </a:solidFill>
              </a:rPr>
              <a:t>!)</a:t>
            </a:r>
            <a:endParaRPr lang="ru-RU" sz="1000" dirty="0" smtClean="0">
              <a:solidFill>
                <a:srgbClr val="006699"/>
              </a:solidFill>
            </a:endParaRPr>
          </a:p>
          <a:p>
            <a:endParaRPr lang="ru-RU" sz="1600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6. ЭТАП</a:t>
            </a:r>
            <a:r>
              <a:rPr lang="ru-RU" dirty="0">
                <a:solidFill>
                  <a:srgbClr val="006699"/>
                </a:solidFill>
                <a:latin typeface="Arial Black" panose="020B0A04020102020204" pitchFamily="34" charset="0"/>
              </a:rPr>
              <a:t>: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5. Конкурс «Песенный</a:t>
            </a:r>
            <a:r>
              <a:rPr lang="ru-RU" sz="16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»</a:t>
            </a:r>
            <a:r>
              <a:rPr lang="ru-RU" sz="1600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6699"/>
                </a:solidFill>
              </a:rPr>
              <a:t>(Обязательно </a:t>
            </a:r>
            <a:r>
              <a:rPr lang="ru-RU" sz="1600" dirty="0">
                <a:solidFill>
                  <a:srgbClr val="006699"/>
                </a:solidFill>
              </a:rPr>
              <a:t>творческий! Это могут быть разные творческие задания. Главное, чтобы дети погрузились,  пусть ненадолго в творческую атмосферу</a:t>
            </a:r>
            <a:r>
              <a:rPr lang="ru-RU" sz="1600" dirty="0" smtClean="0">
                <a:solidFill>
                  <a:srgbClr val="006699"/>
                </a:solidFill>
              </a:rPr>
              <a:t>!)</a:t>
            </a:r>
            <a:endParaRPr lang="ru-RU" sz="1600" b="1" dirty="0" smtClean="0">
              <a:solidFill>
                <a:srgbClr val="006699"/>
              </a:solidFill>
            </a:endParaRPr>
          </a:p>
          <a:p>
            <a:pPr lvl="0"/>
            <a:endParaRPr lang="ru-RU" dirty="0">
              <a:solidFill>
                <a:srgbClr val="006699"/>
              </a:solidFill>
            </a:endParaRPr>
          </a:p>
          <a:p>
            <a:r>
              <a:rPr lang="ru-RU" dirty="0">
                <a:solidFill>
                  <a:srgbClr val="006699"/>
                </a:solidFill>
              </a:rPr>
              <a:t> </a:t>
            </a:r>
            <a:r>
              <a:rPr lang="ru-RU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7. ЭТАП:   6. </a:t>
            </a:r>
            <a:r>
              <a:rPr lang="ru-RU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Подведение </a:t>
            </a:r>
            <a:r>
              <a:rPr lang="ru-RU" b="1" dirty="0">
                <a:solidFill>
                  <a:srgbClr val="006699"/>
                </a:solidFill>
                <a:latin typeface="Arial Black" panose="020B0A04020102020204" pitchFamily="34" charset="0"/>
              </a:rPr>
              <a:t>итогов, награждение</a:t>
            </a:r>
            <a:r>
              <a:rPr lang="ru-RU" b="1" dirty="0">
                <a:solidFill>
                  <a:srgbClr val="006699"/>
                </a:solidFill>
              </a:rPr>
              <a:t>. </a:t>
            </a:r>
            <a:r>
              <a:rPr lang="ru-RU" sz="1400" b="1" dirty="0" smtClean="0">
                <a:solidFill>
                  <a:srgbClr val="006699"/>
                </a:solidFill>
              </a:rPr>
              <a:t>(</a:t>
            </a:r>
            <a:r>
              <a:rPr lang="ru-RU" sz="1400" dirty="0" smtClean="0">
                <a:solidFill>
                  <a:srgbClr val="006699"/>
                </a:solidFill>
              </a:rPr>
              <a:t>Обязательно </a:t>
            </a:r>
            <a:r>
              <a:rPr lang="ru-RU" sz="1400" dirty="0">
                <a:solidFill>
                  <a:srgbClr val="006699"/>
                </a:solidFill>
              </a:rPr>
              <a:t>песенный конкурс. Конкурс проводится без критерия оценки. В это время члены Жюри подводят итоги, подписывают грамоты и т.д</a:t>
            </a:r>
            <a:r>
              <a:rPr lang="ru-RU" sz="1400" dirty="0" smtClean="0">
                <a:solidFill>
                  <a:srgbClr val="006699"/>
                </a:solidFill>
              </a:rPr>
              <a:t>.) </a:t>
            </a:r>
            <a:endParaRPr lang="ru-RU" sz="1400" dirty="0">
              <a:solidFill>
                <a:srgbClr val="006699"/>
              </a:solidFill>
            </a:endParaRPr>
          </a:p>
          <a:p>
            <a:pPr lvl="0"/>
            <a:endParaRPr lang="ru-RU" dirty="0" smtClean="0">
              <a:solidFill>
                <a:srgbClr val="006699"/>
              </a:solidFill>
            </a:endParaRPr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3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223032570_4043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43" y="-1"/>
            <a:ext cx="9144000" cy="682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60648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dirty="0" smtClean="0">
              <a:latin typeface="Arial Black" panose="020B0A04020102020204" pitchFamily="34" charset="0"/>
            </a:endParaRPr>
          </a:p>
          <a:p>
            <a:r>
              <a:rPr lang="ru-RU" sz="4000" dirty="0">
                <a:solidFill>
                  <a:srgbClr val="006699"/>
                </a:solidFill>
                <a:latin typeface="Arial Black" panose="020B0A04020102020204" pitchFamily="34" charset="0"/>
              </a:rPr>
              <a:t> </a:t>
            </a:r>
            <a:r>
              <a:rPr lang="ru-RU" sz="4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   </a:t>
            </a:r>
            <a:r>
              <a:rPr lang="en-US" sz="4000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III</a:t>
            </a:r>
            <a:r>
              <a:rPr lang="ru-RU" sz="4000" dirty="0">
                <a:solidFill>
                  <a:srgbClr val="006699"/>
                </a:solidFill>
                <a:latin typeface="Arial Black" panose="020B0A04020102020204" pitchFamily="34" charset="0"/>
              </a:rPr>
              <a:t>. Игровой практикум</a:t>
            </a:r>
          </a:p>
          <a:p>
            <a:r>
              <a:rPr lang="ru-RU" sz="4000" dirty="0">
                <a:latin typeface="Arial Black" panose="020B0A04020102020204" pitchFamily="34" charset="0"/>
              </a:rPr>
              <a:t> </a:t>
            </a:r>
            <a:endParaRPr lang="ru-RU" sz="4000" dirty="0" smtClean="0">
              <a:latin typeface="Arial Black" panose="020B0A04020102020204" pitchFamily="34" charset="0"/>
            </a:endParaRPr>
          </a:p>
          <a:p>
            <a:endParaRPr lang="ru-RU" sz="4000" dirty="0">
              <a:latin typeface="Arial Black" panose="020B0A04020102020204" pitchFamily="34" charset="0"/>
            </a:endParaRPr>
          </a:p>
          <a:p>
            <a:pPr algn="ctr"/>
            <a:r>
              <a:rPr lang="ru-RU" sz="4000" b="1" dirty="0" smtClean="0">
                <a:latin typeface="Monotype Corsiva" panose="03010101010201010101" pitchFamily="66" charset="0"/>
              </a:rPr>
              <a:t> </a:t>
            </a:r>
            <a:r>
              <a:rPr lang="ru-RU" sz="40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Проведение </a:t>
            </a:r>
            <a:r>
              <a:rPr lang="ru-RU" sz="40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с участниками </a:t>
            </a:r>
          </a:p>
          <a:p>
            <a:pPr algn="ctr"/>
            <a:r>
              <a:rPr lang="ru-RU" sz="40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  </a:t>
            </a:r>
            <a:r>
              <a:rPr lang="ru-RU" sz="4000" b="1" dirty="0" err="1">
                <a:solidFill>
                  <a:srgbClr val="006699"/>
                </a:solidFill>
                <a:latin typeface="Monotype Corsiva" panose="03010101010201010101" pitchFamily="66" charset="0"/>
              </a:rPr>
              <a:t>конкурсно</a:t>
            </a:r>
            <a:r>
              <a:rPr lang="ru-RU" sz="4000" b="1" dirty="0">
                <a:solidFill>
                  <a:srgbClr val="006699"/>
                </a:solidFill>
                <a:latin typeface="Monotype Corsiva" panose="03010101010201010101" pitchFamily="66" charset="0"/>
              </a:rPr>
              <a:t> - игровой  </a:t>
            </a:r>
            <a:r>
              <a:rPr lang="ru-RU" sz="4000" b="1" dirty="0" smtClean="0">
                <a:solidFill>
                  <a:srgbClr val="006699"/>
                </a:solidFill>
                <a:latin typeface="Monotype Corsiva" panose="03010101010201010101" pitchFamily="66" charset="0"/>
              </a:rPr>
              <a:t>программы </a:t>
            </a:r>
            <a:r>
              <a:rPr lang="ru-RU" sz="3000" b="1" dirty="0" smtClean="0">
                <a:solidFill>
                  <a:srgbClr val="006699"/>
                </a:solidFill>
                <a:latin typeface="Arial Black" panose="020B0A04020102020204" pitchFamily="34" charset="0"/>
              </a:rPr>
              <a:t>«</a:t>
            </a:r>
            <a:r>
              <a:rPr lang="ru-RU" sz="3000" b="1" dirty="0">
                <a:solidFill>
                  <a:srgbClr val="006699"/>
                </a:solidFill>
                <a:latin typeface="Arial Black" panose="020B0A04020102020204" pitchFamily="34" charset="0"/>
              </a:rPr>
              <a:t>Помним. Знаем. Соблюдаем!»</a:t>
            </a:r>
          </a:p>
        </p:txBody>
      </p:sp>
    </p:spTree>
    <p:extLst>
      <p:ext uri="{BB962C8B-B14F-4D97-AF65-F5344CB8AC3E}">
        <p14:creationId xmlns:p14="http://schemas.microsoft.com/office/powerpoint/2010/main" val="33447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216</Words>
  <Application>Microsoft Office PowerPoint</Application>
  <PresentationFormat>Экран (4:3)</PresentationFormat>
  <Paragraphs>170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janef</cp:lastModifiedBy>
  <cp:revision>17</cp:revision>
  <dcterms:created xsi:type="dcterms:W3CDTF">2017-03-28T07:21:49Z</dcterms:created>
  <dcterms:modified xsi:type="dcterms:W3CDTF">2018-11-11T10:56:44Z</dcterms:modified>
</cp:coreProperties>
</file>