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66" r:id="rId6"/>
    <p:sldId id="259" r:id="rId7"/>
    <p:sldId id="260" r:id="rId8"/>
    <p:sldId id="261" r:id="rId9"/>
    <p:sldId id="262" r:id="rId10"/>
    <p:sldId id="268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230118451_6939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36443" y="-1107504"/>
            <a:ext cx="12192000" cy="861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0262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esktop\223032570_40435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4268" y="20428"/>
            <a:ext cx="9681519" cy="6837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-180528" y="20428"/>
            <a:ext cx="9073008" cy="11356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dirty="0" smtClean="0">
              <a:latin typeface="Arial Black" panose="020B0A04020102020204" pitchFamily="34" charset="0"/>
            </a:endParaRPr>
          </a:p>
          <a:p>
            <a:pPr algn="ctr"/>
            <a:r>
              <a:rPr lang="en-US" sz="2400" b="1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II</a:t>
            </a:r>
            <a:r>
              <a:rPr lang="ru-RU" sz="2400" b="1" dirty="0">
                <a:solidFill>
                  <a:srgbClr val="006699"/>
                </a:solidFill>
                <a:latin typeface="Arial Black" panose="020B0A04020102020204" pitchFamily="34" charset="0"/>
              </a:rPr>
              <a:t>. Из копилки личного опыта</a:t>
            </a:r>
          </a:p>
          <a:p>
            <a:pPr algn="ctr"/>
            <a:r>
              <a:rPr lang="ru-RU" sz="2000" b="1" dirty="0">
                <a:solidFill>
                  <a:srgbClr val="006699"/>
                </a:solidFill>
                <a:latin typeface="Arial Black" panose="020B0A04020102020204" pitchFamily="34" charset="0"/>
              </a:rPr>
              <a:t> </a:t>
            </a:r>
            <a:r>
              <a:rPr lang="ru-RU" sz="2000" b="1" i="1" dirty="0">
                <a:solidFill>
                  <a:srgbClr val="006699"/>
                </a:solidFill>
                <a:latin typeface="Arial Black" panose="020B0A04020102020204" pitchFamily="34" charset="0"/>
              </a:rPr>
              <a:t> </a:t>
            </a:r>
            <a:endParaRPr lang="ru-RU" sz="2000" b="1" dirty="0">
              <a:solidFill>
                <a:srgbClr val="006699"/>
              </a:solidFill>
              <a:latin typeface="Arial Black" panose="020B0A04020102020204" pitchFamily="34" charset="0"/>
            </a:endParaRPr>
          </a:p>
          <a:p>
            <a:pPr lvl="0"/>
            <a:r>
              <a:rPr lang="ru-RU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1. ЭТАП</a:t>
            </a:r>
            <a:r>
              <a:rPr lang="ru-RU" dirty="0">
                <a:solidFill>
                  <a:srgbClr val="006699"/>
                </a:solidFill>
                <a:latin typeface="Arial Black" panose="020B0A04020102020204" pitchFamily="34" charset="0"/>
              </a:rPr>
              <a:t>: </a:t>
            </a:r>
            <a:r>
              <a:rPr lang="ru-RU" b="1" dirty="0">
                <a:solidFill>
                  <a:srgbClr val="006699"/>
                </a:solidFill>
                <a:latin typeface="Arial Black" panose="020B0A04020102020204" pitchFamily="34" charset="0"/>
              </a:rPr>
              <a:t>Базовый уровень</a:t>
            </a:r>
            <a:r>
              <a:rPr lang="ru-RU" dirty="0" smtClean="0">
                <a:solidFill>
                  <a:srgbClr val="006699"/>
                </a:solidFill>
              </a:rPr>
              <a:t>. </a:t>
            </a:r>
            <a:r>
              <a:rPr lang="ru-RU" sz="1600" dirty="0" smtClean="0">
                <a:solidFill>
                  <a:srgbClr val="006699"/>
                </a:solidFill>
              </a:rPr>
              <a:t>(Идея </a:t>
            </a:r>
            <a:r>
              <a:rPr lang="ru-RU" sz="1600" dirty="0">
                <a:solidFill>
                  <a:srgbClr val="006699"/>
                </a:solidFill>
              </a:rPr>
              <a:t>программы - То ради чего! </a:t>
            </a:r>
            <a:r>
              <a:rPr lang="ru-RU" sz="1600" dirty="0" smtClean="0">
                <a:solidFill>
                  <a:srgbClr val="006699"/>
                </a:solidFill>
              </a:rPr>
              <a:t>,</a:t>
            </a:r>
            <a:r>
              <a:rPr lang="ru-RU" sz="1600" dirty="0">
                <a:solidFill>
                  <a:srgbClr val="006699"/>
                </a:solidFill>
              </a:rPr>
              <a:t> </a:t>
            </a:r>
            <a:r>
              <a:rPr lang="ru-RU" sz="1600" dirty="0" smtClean="0">
                <a:solidFill>
                  <a:srgbClr val="006699"/>
                </a:solidFill>
              </a:rPr>
              <a:t>Актуальность программы,</a:t>
            </a:r>
            <a:endParaRPr lang="ru-RU" sz="1600" dirty="0">
              <a:solidFill>
                <a:srgbClr val="006699"/>
              </a:solidFill>
            </a:endParaRPr>
          </a:p>
          <a:p>
            <a:pPr lvl="0"/>
            <a:r>
              <a:rPr lang="ru-RU" sz="1600" dirty="0">
                <a:solidFill>
                  <a:srgbClr val="006699"/>
                </a:solidFill>
              </a:rPr>
              <a:t>Название </a:t>
            </a:r>
            <a:r>
              <a:rPr lang="ru-RU" sz="1600" dirty="0" smtClean="0">
                <a:solidFill>
                  <a:srgbClr val="006699"/>
                </a:solidFill>
              </a:rPr>
              <a:t>программы,</a:t>
            </a:r>
            <a:r>
              <a:rPr lang="ru-RU" sz="1600" dirty="0">
                <a:solidFill>
                  <a:srgbClr val="006699"/>
                </a:solidFill>
              </a:rPr>
              <a:t> </a:t>
            </a:r>
            <a:r>
              <a:rPr lang="ru-RU" sz="1600" dirty="0" smtClean="0">
                <a:solidFill>
                  <a:srgbClr val="006699"/>
                </a:solidFill>
              </a:rPr>
              <a:t>Критерии конкурсов,</a:t>
            </a:r>
            <a:r>
              <a:rPr lang="ru-RU" sz="1600" dirty="0">
                <a:solidFill>
                  <a:srgbClr val="006699"/>
                </a:solidFill>
              </a:rPr>
              <a:t> </a:t>
            </a:r>
            <a:r>
              <a:rPr lang="ru-RU" sz="1600" dirty="0" smtClean="0">
                <a:solidFill>
                  <a:srgbClr val="006699"/>
                </a:solidFill>
              </a:rPr>
              <a:t>Адресат </a:t>
            </a:r>
            <a:r>
              <a:rPr lang="ru-RU" sz="1600" dirty="0">
                <a:solidFill>
                  <a:srgbClr val="006699"/>
                </a:solidFill>
              </a:rPr>
              <a:t>(возраст </a:t>
            </a:r>
            <a:r>
              <a:rPr lang="ru-RU" sz="1600" dirty="0" smtClean="0">
                <a:solidFill>
                  <a:srgbClr val="006699"/>
                </a:solidFill>
              </a:rPr>
              <a:t>участников),Количество участников,</a:t>
            </a:r>
            <a:r>
              <a:rPr lang="ru-RU" sz="1600" dirty="0">
                <a:solidFill>
                  <a:srgbClr val="006699"/>
                </a:solidFill>
              </a:rPr>
              <a:t> </a:t>
            </a:r>
            <a:r>
              <a:rPr lang="ru-RU" sz="1600" dirty="0" smtClean="0">
                <a:solidFill>
                  <a:srgbClr val="006699"/>
                </a:solidFill>
              </a:rPr>
              <a:t>Место </a:t>
            </a:r>
            <a:r>
              <a:rPr lang="ru-RU" sz="1600" dirty="0">
                <a:solidFill>
                  <a:srgbClr val="006699"/>
                </a:solidFill>
              </a:rPr>
              <a:t>и время </a:t>
            </a:r>
            <a:r>
              <a:rPr lang="ru-RU" sz="1600" dirty="0" smtClean="0">
                <a:solidFill>
                  <a:srgbClr val="006699"/>
                </a:solidFill>
              </a:rPr>
              <a:t>проведения, Организация жюри,</a:t>
            </a:r>
            <a:r>
              <a:rPr lang="ru-RU" sz="1600" dirty="0">
                <a:solidFill>
                  <a:srgbClr val="006699"/>
                </a:solidFill>
              </a:rPr>
              <a:t> </a:t>
            </a:r>
            <a:r>
              <a:rPr lang="ru-RU" sz="1600" dirty="0" smtClean="0">
                <a:solidFill>
                  <a:srgbClr val="006699"/>
                </a:solidFill>
              </a:rPr>
              <a:t>Разработка  сценария,</a:t>
            </a:r>
            <a:r>
              <a:rPr lang="ru-RU" sz="1600" dirty="0">
                <a:solidFill>
                  <a:srgbClr val="006699"/>
                </a:solidFill>
              </a:rPr>
              <a:t> </a:t>
            </a:r>
            <a:r>
              <a:rPr lang="ru-RU" sz="1600" dirty="0" err="1" smtClean="0">
                <a:solidFill>
                  <a:srgbClr val="006699"/>
                </a:solidFill>
              </a:rPr>
              <a:t>Оргвопросы</a:t>
            </a:r>
            <a:r>
              <a:rPr lang="ru-RU" sz="1600" dirty="0" smtClean="0">
                <a:solidFill>
                  <a:srgbClr val="006699"/>
                </a:solidFill>
              </a:rPr>
              <a:t> </a:t>
            </a:r>
            <a:r>
              <a:rPr lang="ru-RU" sz="1600" dirty="0">
                <a:solidFill>
                  <a:srgbClr val="006699"/>
                </a:solidFill>
              </a:rPr>
              <a:t>и т. д</a:t>
            </a:r>
            <a:r>
              <a:rPr lang="ru-RU" sz="1600" dirty="0" smtClean="0">
                <a:solidFill>
                  <a:srgbClr val="006699"/>
                </a:solidFill>
              </a:rPr>
              <a:t>.)</a:t>
            </a:r>
          </a:p>
          <a:p>
            <a:pPr lvl="0"/>
            <a:endParaRPr lang="ru-RU" sz="800" dirty="0">
              <a:solidFill>
                <a:srgbClr val="006699"/>
              </a:solidFill>
            </a:endParaRPr>
          </a:p>
          <a:p>
            <a:pPr lvl="0"/>
            <a:r>
              <a:rPr lang="ru-RU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2. ЭТАП</a:t>
            </a:r>
            <a:r>
              <a:rPr lang="ru-RU" dirty="0">
                <a:solidFill>
                  <a:srgbClr val="006699"/>
                </a:solidFill>
                <a:latin typeface="Arial Black" panose="020B0A04020102020204" pitchFamily="34" charset="0"/>
              </a:rPr>
              <a:t>: </a:t>
            </a:r>
            <a:r>
              <a:rPr lang="ru-RU" b="1" dirty="0">
                <a:solidFill>
                  <a:srgbClr val="006699"/>
                </a:solidFill>
                <a:latin typeface="Arial Black" panose="020B0A04020102020204" pitchFamily="34" charset="0"/>
              </a:rPr>
              <a:t>1 конкурс  «Вопрос – ответ» </a:t>
            </a:r>
            <a:endParaRPr lang="ru-RU" dirty="0">
              <a:solidFill>
                <a:srgbClr val="006699"/>
              </a:solidFill>
              <a:latin typeface="Arial Black" panose="020B0A04020102020204" pitchFamily="34" charset="0"/>
            </a:endParaRPr>
          </a:p>
          <a:p>
            <a:r>
              <a:rPr lang="ru-RU" sz="1600" dirty="0" smtClean="0">
                <a:solidFill>
                  <a:srgbClr val="006699"/>
                </a:solidFill>
              </a:rPr>
              <a:t>(Обязательно </a:t>
            </a:r>
            <a:r>
              <a:rPr lang="ru-RU" sz="1600" dirty="0">
                <a:solidFill>
                  <a:srgbClr val="006699"/>
                </a:solidFill>
              </a:rPr>
              <a:t>интеллектуальный, начиная с простых вопросов, вводя в тему участников </a:t>
            </a:r>
            <a:r>
              <a:rPr lang="ru-RU" sz="1600" dirty="0" smtClean="0">
                <a:solidFill>
                  <a:srgbClr val="006699"/>
                </a:solidFill>
              </a:rPr>
              <a:t>программы)</a:t>
            </a:r>
            <a:endParaRPr lang="ru-RU" sz="1600" dirty="0">
              <a:solidFill>
                <a:srgbClr val="006699"/>
              </a:solidFill>
            </a:endParaRPr>
          </a:p>
          <a:p>
            <a:r>
              <a:rPr lang="ru-RU" dirty="0">
                <a:solidFill>
                  <a:srgbClr val="006699"/>
                </a:solidFill>
              </a:rPr>
              <a:t> </a:t>
            </a:r>
          </a:p>
          <a:p>
            <a:pPr lvl="0"/>
            <a:r>
              <a:rPr lang="ru-RU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3. ЭТАП</a:t>
            </a:r>
            <a:r>
              <a:rPr lang="ru-RU" dirty="0">
                <a:solidFill>
                  <a:srgbClr val="006699"/>
                </a:solidFill>
                <a:latin typeface="Arial Black" panose="020B0A04020102020204" pitchFamily="34" charset="0"/>
              </a:rPr>
              <a:t>: </a:t>
            </a:r>
            <a:r>
              <a:rPr lang="ru-RU" b="1" dirty="0">
                <a:solidFill>
                  <a:srgbClr val="006699"/>
                </a:solidFill>
                <a:latin typeface="Arial Black" panose="020B0A04020102020204" pitchFamily="34" charset="0"/>
              </a:rPr>
              <a:t>2 конкурс «Самые эрудированные</a:t>
            </a:r>
            <a:r>
              <a:rPr lang="ru-RU" b="1" dirty="0" smtClean="0">
                <a:solidFill>
                  <a:srgbClr val="006699"/>
                </a:solidFill>
              </a:rPr>
              <a:t>»</a:t>
            </a:r>
            <a:r>
              <a:rPr lang="ru-RU" dirty="0">
                <a:solidFill>
                  <a:srgbClr val="006699"/>
                </a:solidFill>
              </a:rPr>
              <a:t> </a:t>
            </a:r>
            <a:r>
              <a:rPr lang="ru-RU" sz="1600" dirty="0" smtClean="0">
                <a:solidFill>
                  <a:srgbClr val="006699"/>
                </a:solidFill>
              </a:rPr>
              <a:t>(Продумать </a:t>
            </a:r>
            <a:r>
              <a:rPr lang="ru-RU" sz="1600" dirty="0">
                <a:solidFill>
                  <a:srgbClr val="006699"/>
                </a:solidFill>
              </a:rPr>
              <a:t>конкурс так, чтобы обязательно работала вся команда. Можно и нужно использовать дидактический материал (каточки, таблицы, ребусы и т.д.)</a:t>
            </a:r>
          </a:p>
          <a:p>
            <a:r>
              <a:rPr lang="ru-RU" dirty="0">
                <a:solidFill>
                  <a:srgbClr val="006699"/>
                </a:solidFill>
              </a:rPr>
              <a:t> </a:t>
            </a:r>
          </a:p>
          <a:p>
            <a:pPr lvl="0"/>
            <a:r>
              <a:rPr lang="ru-RU" b="1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4. ЭТАП</a:t>
            </a:r>
            <a:r>
              <a:rPr lang="ru-RU" b="1" dirty="0">
                <a:solidFill>
                  <a:srgbClr val="006699"/>
                </a:solidFill>
                <a:latin typeface="Arial Black" panose="020B0A04020102020204" pitchFamily="34" charset="0"/>
              </a:rPr>
              <a:t>: 3 конкурс. «Блиц-ответ</a:t>
            </a:r>
            <a:r>
              <a:rPr lang="ru-RU" b="1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»</a:t>
            </a:r>
            <a:r>
              <a:rPr lang="ru-RU" b="1" dirty="0">
                <a:solidFill>
                  <a:srgbClr val="006699"/>
                </a:solidFill>
                <a:latin typeface="Arial Black" panose="020B0A04020102020204" pitchFamily="34" charset="0"/>
              </a:rPr>
              <a:t> </a:t>
            </a:r>
            <a:r>
              <a:rPr lang="ru-RU" sz="1600" dirty="0" smtClean="0">
                <a:solidFill>
                  <a:srgbClr val="006699"/>
                </a:solidFill>
              </a:rPr>
              <a:t>(В </a:t>
            </a:r>
            <a:r>
              <a:rPr lang="ru-RU" sz="1600" dirty="0">
                <a:solidFill>
                  <a:srgbClr val="006699"/>
                </a:solidFill>
              </a:rPr>
              <a:t>этом конкурсе участвует один участник от команды. Команда сама выбирает, кто будет участвовать, тем самым выявляет лидерские качества участников</a:t>
            </a:r>
            <a:r>
              <a:rPr lang="ru-RU" sz="1600" dirty="0" smtClean="0">
                <a:solidFill>
                  <a:srgbClr val="006699"/>
                </a:solidFill>
              </a:rPr>
              <a:t>.) </a:t>
            </a:r>
            <a:endParaRPr lang="ru-RU" sz="1600" dirty="0">
              <a:solidFill>
                <a:srgbClr val="006699"/>
              </a:solidFill>
            </a:endParaRPr>
          </a:p>
          <a:p>
            <a:r>
              <a:rPr lang="ru-RU" dirty="0">
                <a:solidFill>
                  <a:srgbClr val="006699"/>
                </a:solidFill>
              </a:rPr>
              <a:t> </a:t>
            </a:r>
            <a:r>
              <a:rPr lang="ru-RU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5. ЭТАП</a:t>
            </a:r>
            <a:r>
              <a:rPr lang="ru-RU" b="1" dirty="0">
                <a:solidFill>
                  <a:srgbClr val="006699"/>
                </a:solidFill>
                <a:latin typeface="Arial Black" panose="020B0A04020102020204" pitchFamily="34" charset="0"/>
              </a:rPr>
              <a:t>: 4 конкурс. Творческий</a:t>
            </a:r>
            <a:r>
              <a:rPr lang="ru-RU" b="1" dirty="0" smtClean="0">
                <a:solidFill>
                  <a:srgbClr val="006699"/>
                </a:solidFill>
              </a:rPr>
              <a:t>. </a:t>
            </a:r>
            <a:r>
              <a:rPr lang="ru-RU" sz="1600" dirty="0" smtClean="0">
                <a:solidFill>
                  <a:srgbClr val="006699"/>
                </a:solidFill>
              </a:rPr>
              <a:t> (Обязательно </a:t>
            </a:r>
            <a:r>
              <a:rPr lang="ru-RU" sz="1600" dirty="0">
                <a:solidFill>
                  <a:srgbClr val="006699"/>
                </a:solidFill>
              </a:rPr>
              <a:t>творческий! Это могут быть разные творческие задания. Главное, чтобы дети погрузились,  пусть ненадолго в творческую атмосферу</a:t>
            </a:r>
            <a:r>
              <a:rPr lang="ru-RU" sz="1600" dirty="0" smtClean="0">
                <a:solidFill>
                  <a:srgbClr val="006699"/>
                </a:solidFill>
              </a:rPr>
              <a:t>!)</a:t>
            </a:r>
            <a:endParaRPr lang="ru-RU" sz="1000" dirty="0" smtClean="0">
              <a:solidFill>
                <a:srgbClr val="006699"/>
              </a:solidFill>
            </a:endParaRPr>
          </a:p>
          <a:p>
            <a:endParaRPr lang="ru-RU" sz="1600" dirty="0">
              <a:solidFill>
                <a:srgbClr val="006699"/>
              </a:solidFill>
            </a:endParaRPr>
          </a:p>
          <a:p>
            <a:r>
              <a:rPr lang="ru-RU" dirty="0">
                <a:solidFill>
                  <a:srgbClr val="006699"/>
                </a:solidFill>
              </a:rPr>
              <a:t> </a:t>
            </a:r>
            <a:r>
              <a:rPr lang="ru-RU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6. ЭТАП</a:t>
            </a:r>
            <a:r>
              <a:rPr lang="ru-RU" dirty="0">
                <a:solidFill>
                  <a:srgbClr val="006699"/>
                </a:solidFill>
                <a:latin typeface="Arial Black" panose="020B0A04020102020204" pitchFamily="34" charset="0"/>
              </a:rPr>
              <a:t>: </a:t>
            </a:r>
            <a:r>
              <a:rPr lang="ru-RU" b="1" dirty="0">
                <a:solidFill>
                  <a:srgbClr val="006699"/>
                </a:solidFill>
                <a:latin typeface="Arial Black" panose="020B0A04020102020204" pitchFamily="34" charset="0"/>
              </a:rPr>
              <a:t>5. Конкурс «Песенный</a:t>
            </a:r>
            <a:r>
              <a:rPr lang="ru-RU" sz="1600" b="1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»</a:t>
            </a:r>
            <a:r>
              <a:rPr lang="ru-RU" sz="1600" dirty="0">
                <a:solidFill>
                  <a:srgbClr val="006699"/>
                </a:solidFill>
                <a:latin typeface="Arial Black" panose="020B0A04020102020204" pitchFamily="34" charset="0"/>
              </a:rPr>
              <a:t> </a:t>
            </a:r>
            <a:r>
              <a:rPr lang="ru-RU" sz="1600" dirty="0" smtClean="0">
                <a:solidFill>
                  <a:srgbClr val="006699"/>
                </a:solidFill>
              </a:rPr>
              <a:t>(Обязательно </a:t>
            </a:r>
            <a:r>
              <a:rPr lang="ru-RU" sz="1600" dirty="0">
                <a:solidFill>
                  <a:srgbClr val="006699"/>
                </a:solidFill>
              </a:rPr>
              <a:t>творческий! Это могут быть разные творческие задания. Главное, чтобы дети погрузились,  пусть ненадолго в творческую атмосферу</a:t>
            </a:r>
            <a:r>
              <a:rPr lang="ru-RU" sz="1600" dirty="0" smtClean="0">
                <a:solidFill>
                  <a:srgbClr val="006699"/>
                </a:solidFill>
              </a:rPr>
              <a:t>!)</a:t>
            </a:r>
            <a:endParaRPr lang="ru-RU" sz="1600" b="1" dirty="0" smtClean="0">
              <a:solidFill>
                <a:srgbClr val="006699"/>
              </a:solidFill>
            </a:endParaRPr>
          </a:p>
          <a:p>
            <a:pPr lvl="0"/>
            <a:endParaRPr lang="ru-RU" dirty="0">
              <a:solidFill>
                <a:srgbClr val="006699"/>
              </a:solidFill>
            </a:endParaRPr>
          </a:p>
          <a:p>
            <a:r>
              <a:rPr lang="ru-RU" dirty="0">
                <a:solidFill>
                  <a:srgbClr val="006699"/>
                </a:solidFill>
              </a:rPr>
              <a:t> </a:t>
            </a:r>
            <a:r>
              <a:rPr lang="ru-RU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7. ЭТАП:   6. </a:t>
            </a:r>
            <a:r>
              <a:rPr lang="ru-RU" b="1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Подведение </a:t>
            </a:r>
            <a:r>
              <a:rPr lang="ru-RU" b="1" dirty="0">
                <a:solidFill>
                  <a:srgbClr val="006699"/>
                </a:solidFill>
                <a:latin typeface="Arial Black" panose="020B0A04020102020204" pitchFamily="34" charset="0"/>
              </a:rPr>
              <a:t>итогов, награждение</a:t>
            </a:r>
            <a:r>
              <a:rPr lang="ru-RU" b="1" dirty="0">
                <a:solidFill>
                  <a:srgbClr val="006699"/>
                </a:solidFill>
              </a:rPr>
              <a:t>. </a:t>
            </a:r>
            <a:r>
              <a:rPr lang="ru-RU" sz="1400" b="1" dirty="0" smtClean="0">
                <a:solidFill>
                  <a:srgbClr val="006699"/>
                </a:solidFill>
              </a:rPr>
              <a:t>(</a:t>
            </a:r>
            <a:r>
              <a:rPr lang="ru-RU" sz="1400" dirty="0" smtClean="0">
                <a:solidFill>
                  <a:srgbClr val="006699"/>
                </a:solidFill>
              </a:rPr>
              <a:t>Обязательно </a:t>
            </a:r>
            <a:r>
              <a:rPr lang="ru-RU" sz="1400" dirty="0">
                <a:solidFill>
                  <a:srgbClr val="006699"/>
                </a:solidFill>
              </a:rPr>
              <a:t>песенный конкурс. Конкурс проводится без критерия оценки. В это время члены Жюри подводят итоги, подписывают грамоты и т.д</a:t>
            </a:r>
            <a:r>
              <a:rPr lang="ru-RU" sz="1400" dirty="0" smtClean="0">
                <a:solidFill>
                  <a:srgbClr val="006699"/>
                </a:solidFill>
              </a:rPr>
              <a:t>.) </a:t>
            </a:r>
            <a:endParaRPr lang="ru-RU" sz="1400" dirty="0">
              <a:solidFill>
                <a:srgbClr val="006699"/>
              </a:solidFill>
            </a:endParaRPr>
          </a:p>
          <a:p>
            <a:pPr lvl="0"/>
            <a:endParaRPr lang="ru-RU" dirty="0" smtClean="0">
              <a:solidFill>
                <a:srgbClr val="006699"/>
              </a:solidFill>
            </a:endParaRPr>
          </a:p>
          <a:p>
            <a:pPr lvl="0"/>
            <a:endParaRPr lang="ru-RU" dirty="0"/>
          </a:p>
          <a:p>
            <a:pPr lvl="0"/>
            <a:endParaRPr lang="ru-RU" dirty="0" smtClean="0"/>
          </a:p>
          <a:p>
            <a:pPr lvl="0"/>
            <a:endParaRPr lang="ru-RU" dirty="0"/>
          </a:p>
          <a:p>
            <a:pPr lvl="0"/>
            <a:endParaRPr lang="ru-RU" dirty="0" smtClean="0"/>
          </a:p>
          <a:p>
            <a:pPr lvl="0"/>
            <a:endParaRPr lang="ru-RU" dirty="0"/>
          </a:p>
          <a:p>
            <a:pPr lvl="0"/>
            <a:endParaRPr lang="ru-RU" dirty="0" smtClean="0"/>
          </a:p>
          <a:p>
            <a:pPr lvl="0"/>
            <a:endParaRPr lang="ru-RU" dirty="0"/>
          </a:p>
          <a:p>
            <a:pPr lvl="0"/>
            <a:endParaRPr lang="ru-RU" dirty="0" smtClean="0"/>
          </a:p>
          <a:p>
            <a:pPr lvl="0"/>
            <a:endParaRPr lang="ru-RU" dirty="0"/>
          </a:p>
          <a:p>
            <a:pPr lvl="0"/>
            <a:endParaRPr lang="ru-RU" dirty="0" smtClean="0"/>
          </a:p>
          <a:p>
            <a:pPr lvl="0"/>
            <a:endParaRPr lang="ru-RU" dirty="0"/>
          </a:p>
          <a:p>
            <a:pPr lvl="0"/>
            <a:endParaRPr lang="ru-RU" dirty="0" smtClean="0"/>
          </a:p>
          <a:p>
            <a:pPr lvl="0"/>
            <a:endParaRPr lang="ru-RU" dirty="0"/>
          </a:p>
          <a:p>
            <a:pPr lvl="0"/>
            <a:endParaRPr lang="ru-RU" dirty="0" smtClean="0"/>
          </a:p>
          <a:p>
            <a:pPr lvl="0"/>
            <a:endParaRPr lang="ru-RU" dirty="0"/>
          </a:p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810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esktop\223032570_40435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0" y="20428"/>
            <a:ext cx="9584073" cy="6768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99592" y="332656"/>
            <a:ext cx="784887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600" b="1" i="1" dirty="0" smtClean="0">
              <a:latin typeface="Monotype Corsiva" panose="03010101010201010101" pitchFamily="66" charset="0"/>
            </a:endParaRPr>
          </a:p>
          <a:p>
            <a:r>
              <a:rPr lang="ru-RU" sz="3600" b="1" i="1" dirty="0" smtClean="0">
                <a:solidFill>
                  <a:srgbClr val="006699"/>
                </a:solidFill>
                <a:latin typeface="Monotype Corsiva" panose="03010101010201010101" pitchFamily="66" charset="0"/>
              </a:rPr>
              <a:t>« </a:t>
            </a:r>
            <a:r>
              <a:rPr lang="ru-RU" sz="3600" b="1" i="1" dirty="0">
                <a:solidFill>
                  <a:srgbClr val="006699"/>
                </a:solidFill>
                <a:latin typeface="Monotype Corsiva" panose="03010101010201010101" pitchFamily="66" charset="0"/>
              </a:rPr>
              <a:t>Кто промолвил, что игра-</a:t>
            </a:r>
            <a:endParaRPr lang="ru-RU" sz="3600" b="1" dirty="0">
              <a:solidFill>
                <a:srgbClr val="006699"/>
              </a:solidFill>
              <a:latin typeface="Monotype Corsiva" panose="03010101010201010101" pitchFamily="66" charset="0"/>
            </a:endParaRPr>
          </a:p>
          <a:p>
            <a:r>
              <a:rPr lang="ru-RU" sz="3600" b="1" i="1" dirty="0">
                <a:solidFill>
                  <a:srgbClr val="006699"/>
                </a:solidFill>
                <a:latin typeface="Monotype Corsiva" panose="03010101010201010101" pitchFamily="66" charset="0"/>
              </a:rPr>
              <a:t>Несерьезное занятье?</a:t>
            </a:r>
            <a:endParaRPr lang="ru-RU" sz="3600" b="1" dirty="0">
              <a:solidFill>
                <a:srgbClr val="006699"/>
              </a:solidFill>
              <a:latin typeface="Monotype Corsiva" panose="03010101010201010101" pitchFamily="66" charset="0"/>
            </a:endParaRPr>
          </a:p>
          <a:p>
            <a:r>
              <a:rPr lang="ru-RU" sz="3600" b="1" i="1" dirty="0">
                <a:solidFill>
                  <a:srgbClr val="006699"/>
                </a:solidFill>
                <a:latin typeface="Monotype Corsiva" panose="03010101010201010101" pitchFamily="66" charset="0"/>
              </a:rPr>
              <a:t>Это с Музою объятье,</a:t>
            </a:r>
            <a:endParaRPr lang="ru-RU" sz="3600" b="1" dirty="0">
              <a:solidFill>
                <a:srgbClr val="006699"/>
              </a:solidFill>
              <a:latin typeface="Monotype Corsiva" panose="03010101010201010101" pitchFamily="66" charset="0"/>
            </a:endParaRPr>
          </a:p>
          <a:p>
            <a:r>
              <a:rPr lang="ru-RU" sz="3600" b="1" i="1" dirty="0">
                <a:solidFill>
                  <a:srgbClr val="006699"/>
                </a:solidFill>
                <a:latin typeface="Monotype Corsiva" panose="03010101010201010101" pitchFamily="66" charset="0"/>
              </a:rPr>
              <a:t>Это вечное «УРА»!</a:t>
            </a:r>
            <a:endParaRPr lang="ru-RU" sz="3600" b="1" dirty="0">
              <a:solidFill>
                <a:srgbClr val="006699"/>
              </a:solidFill>
              <a:latin typeface="Monotype Corsiva" panose="03010101010201010101" pitchFamily="66" charset="0"/>
            </a:endParaRPr>
          </a:p>
          <a:p>
            <a:r>
              <a:rPr lang="ru-RU" sz="3600" b="1" i="1" dirty="0">
                <a:solidFill>
                  <a:srgbClr val="006699"/>
                </a:solidFill>
                <a:latin typeface="Monotype Corsiva" panose="03010101010201010101" pitchFamily="66" charset="0"/>
              </a:rPr>
              <a:t>И признайтесь: для игры</a:t>
            </a:r>
            <a:endParaRPr lang="ru-RU" sz="3600" b="1" dirty="0">
              <a:solidFill>
                <a:srgbClr val="006699"/>
              </a:solidFill>
              <a:latin typeface="Monotype Corsiva" panose="03010101010201010101" pitchFamily="66" charset="0"/>
            </a:endParaRPr>
          </a:p>
          <a:p>
            <a:r>
              <a:rPr lang="ru-RU" sz="3600" b="1" i="1" dirty="0">
                <a:solidFill>
                  <a:srgbClr val="006699"/>
                </a:solidFill>
                <a:latin typeface="Monotype Corsiva" panose="03010101010201010101" pitchFamily="66" charset="0"/>
              </a:rPr>
              <a:t>Не бывает слово «поздно»,</a:t>
            </a:r>
            <a:endParaRPr lang="ru-RU" sz="3600" b="1" dirty="0">
              <a:solidFill>
                <a:srgbClr val="006699"/>
              </a:solidFill>
              <a:latin typeface="Monotype Corsiva" panose="03010101010201010101" pitchFamily="66" charset="0"/>
            </a:endParaRPr>
          </a:p>
          <a:p>
            <a:r>
              <a:rPr lang="ru-RU" sz="3600" b="1" i="1" dirty="0">
                <a:solidFill>
                  <a:srgbClr val="006699"/>
                </a:solidFill>
                <a:latin typeface="Monotype Corsiva" panose="03010101010201010101" pitchFamily="66" charset="0"/>
              </a:rPr>
              <a:t>Потому что в каждом взрослом</a:t>
            </a:r>
            <a:endParaRPr lang="ru-RU" sz="3600" b="1" dirty="0">
              <a:solidFill>
                <a:srgbClr val="006699"/>
              </a:solidFill>
              <a:latin typeface="Monotype Corsiva" panose="03010101010201010101" pitchFamily="66" charset="0"/>
            </a:endParaRPr>
          </a:p>
          <a:p>
            <a:r>
              <a:rPr lang="ru-RU" sz="3600" b="1" i="1" dirty="0">
                <a:solidFill>
                  <a:srgbClr val="006699"/>
                </a:solidFill>
                <a:latin typeface="Monotype Corsiva" panose="03010101010201010101" pitchFamily="66" charset="0"/>
              </a:rPr>
              <a:t>Спит ребенок до </a:t>
            </a:r>
            <a:r>
              <a:rPr lang="ru-RU" sz="3600" b="1" i="1" dirty="0" smtClean="0">
                <a:solidFill>
                  <a:srgbClr val="006699"/>
                </a:solidFill>
                <a:latin typeface="Monotype Corsiva" panose="03010101010201010101" pitchFamily="66" charset="0"/>
              </a:rPr>
              <a:t>поры»</a:t>
            </a:r>
          </a:p>
          <a:p>
            <a:r>
              <a:rPr lang="ru-RU" b="1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      Е</a:t>
            </a:r>
            <a:r>
              <a:rPr lang="ru-RU" b="1" dirty="0">
                <a:solidFill>
                  <a:srgbClr val="006699"/>
                </a:solidFill>
                <a:latin typeface="Arial Black" panose="020B0A04020102020204" pitchFamily="34" charset="0"/>
              </a:rPr>
              <a:t>. В.  </a:t>
            </a:r>
            <a:r>
              <a:rPr lang="ru-RU" b="1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Пальцев </a:t>
            </a:r>
            <a:r>
              <a:rPr lang="ru-RU" b="1" dirty="0">
                <a:solidFill>
                  <a:srgbClr val="006699"/>
                </a:solidFill>
                <a:latin typeface="Arial Black" panose="020B0A04020102020204" pitchFamily="34" charset="0"/>
              </a:rPr>
              <a:t>– </a:t>
            </a:r>
            <a:r>
              <a:rPr lang="ru-RU" b="1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участник </a:t>
            </a:r>
            <a:r>
              <a:rPr lang="ru-RU" b="1" dirty="0">
                <a:solidFill>
                  <a:srgbClr val="006699"/>
                </a:solidFill>
                <a:latin typeface="Arial Black" panose="020B0A04020102020204" pitchFamily="34" charset="0"/>
              </a:rPr>
              <a:t>конкурса « Созвездие игры</a:t>
            </a:r>
            <a:r>
              <a:rPr lang="ru-RU" b="1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»</a:t>
            </a:r>
            <a:endParaRPr lang="ru-RU" b="1" dirty="0">
              <a:solidFill>
                <a:srgbClr val="006699"/>
              </a:solidFill>
              <a:latin typeface="Arial Black" panose="020B0A04020102020204" pitchFamily="34" charset="0"/>
            </a:endParaRPr>
          </a:p>
          <a:p>
            <a:endParaRPr lang="ru-RU" dirty="0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22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esktop\223032570_40435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92" y="0"/>
            <a:ext cx="9300835" cy="6855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3692" y="476672"/>
            <a:ext cx="930083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6699"/>
                </a:solidFill>
                <a:latin typeface="Arial Black" panose="020B0A04020102020204" pitchFamily="34" charset="0"/>
              </a:rPr>
              <a:t>Всероссийский семинар – совещание</a:t>
            </a:r>
            <a:endParaRPr lang="ru-RU" dirty="0">
              <a:solidFill>
                <a:srgbClr val="006699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b="1" dirty="0">
                <a:solidFill>
                  <a:srgbClr val="006699"/>
                </a:solidFill>
                <a:latin typeface="Arial Black" panose="020B0A04020102020204" pitchFamily="34" charset="0"/>
              </a:rPr>
              <a:t>педагогов региональных координаторов и председателей Общероссийской общественно </a:t>
            </a:r>
            <a:r>
              <a:rPr lang="ru-RU" b="1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- государственной</a:t>
            </a:r>
          </a:p>
          <a:p>
            <a:pPr algn="ctr"/>
            <a:r>
              <a:rPr lang="ru-RU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 </a:t>
            </a:r>
            <a:r>
              <a:rPr lang="ru-RU" b="1" dirty="0" err="1" smtClean="0">
                <a:solidFill>
                  <a:srgbClr val="006699"/>
                </a:solidFill>
                <a:latin typeface="Arial Black" panose="020B0A04020102020204" pitchFamily="34" charset="0"/>
              </a:rPr>
              <a:t>детско</a:t>
            </a:r>
            <a:r>
              <a:rPr lang="ru-RU" b="1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 </a:t>
            </a:r>
            <a:r>
              <a:rPr lang="ru-RU" b="1" dirty="0">
                <a:solidFill>
                  <a:srgbClr val="006699"/>
                </a:solidFill>
                <a:latin typeface="Arial Black" panose="020B0A04020102020204" pitchFamily="34" charset="0"/>
              </a:rPr>
              <a:t>– юношеской организации</a:t>
            </a:r>
            <a:endParaRPr lang="ru-RU" dirty="0">
              <a:solidFill>
                <a:srgbClr val="006699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b="1" dirty="0">
                <a:solidFill>
                  <a:srgbClr val="006699"/>
                </a:solidFill>
                <a:latin typeface="Arial Black" panose="020B0A04020102020204" pitchFamily="34" charset="0"/>
              </a:rPr>
              <a:t>«Российское движение школьников</a:t>
            </a:r>
            <a:r>
              <a:rPr lang="ru-RU" b="1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»</a:t>
            </a:r>
          </a:p>
          <a:p>
            <a:pPr algn="ctr"/>
            <a:endParaRPr lang="ru-RU" b="1" dirty="0">
              <a:solidFill>
                <a:srgbClr val="006699"/>
              </a:solidFill>
              <a:latin typeface="Arial Black" panose="020B0A04020102020204" pitchFamily="34" charset="0"/>
            </a:endParaRPr>
          </a:p>
          <a:p>
            <a:pPr algn="ctr"/>
            <a:endParaRPr lang="ru-RU" b="1" dirty="0" smtClean="0">
              <a:solidFill>
                <a:srgbClr val="006699"/>
              </a:solidFill>
              <a:latin typeface="Arial Black" panose="020B0A04020102020204" pitchFamily="34" charset="0"/>
            </a:endParaRPr>
          </a:p>
          <a:p>
            <a:pPr algn="ctr"/>
            <a:endParaRPr lang="ru-RU" b="1" dirty="0" smtClean="0">
              <a:solidFill>
                <a:srgbClr val="006699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5400" b="1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 </a:t>
            </a:r>
            <a:r>
              <a:rPr lang="ru-RU" sz="5400" b="1" dirty="0" smtClean="0">
                <a:solidFill>
                  <a:srgbClr val="006699"/>
                </a:solidFill>
                <a:latin typeface="Monotype Corsiva" panose="03010101010201010101" pitchFamily="66" charset="0"/>
              </a:rPr>
              <a:t>«ЕЕ  ВЕЛИЧЕСТВО  ИГРА!»</a:t>
            </a:r>
            <a:endParaRPr lang="ru-RU" sz="5400" b="1" dirty="0">
              <a:solidFill>
                <a:srgbClr val="006699"/>
              </a:solidFill>
              <a:latin typeface="Monotype Corsiva" panose="03010101010201010101" pitchFamily="66" charset="0"/>
            </a:endParaRPr>
          </a:p>
          <a:p>
            <a:pPr algn="ctr"/>
            <a:endParaRPr lang="ru-RU" b="1" dirty="0" smtClean="0">
              <a:solidFill>
                <a:srgbClr val="006699"/>
              </a:solidFill>
              <a:latin typeface="Monotype Corsiva" panose="03010101010201010101" pitchFamily="66" charset="0"/>
            </a:endParaRPr>
          </a:p>
          <a:p>
            <a:pPr algn="ctr"/>
            <a:endParaRPr lang="ru-RU" b="1" dirty="0" smtClean="0">
              <a:solidFill>
                <a:srgbClr val="006699"/>
              </a:solidFill>
              <a:latin typeface="Monotype Corsiva" panose="03010101010201010101" pitchFamily="66" charset="0"/>
            </a:endParaRPr>
          </a:p>
          <a:p>
            <a:pPr algn="ctr"/>
            <a:endParaRPr lang="ru-RU" b="1" dirty="0">
              <a:solidFill>
                <a:srgbClr val="006699"/>
              </a:solidFill>
              <a:latin typeface="Monotype Corsiva" panose="03010101010201010101" pitchFamily="66" charset="0"/>
            </a:endParaRPr>
          </a:p>
          <a:p>
            <a:pPr algn="ctr"/>
            <a:endParaRPr lang="ru-RU" b="1" dirty="0" smtClean="0">
              <a:solidFill>
                <a:srgbClr val="006699"/>
              </a:solidFill>
              <a:latin typeface="Monotype Corsiva" panose="03010101010201010101" pitchFamily="66" charset="0"/>
            </a:endParaRPr>
          </a:p>
          <a:p>
            <a:pPr algn="ctr"/>
            <a:r>
              <a:rPr lang="ru-RU" b="1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              педагог-организатор  622 гимназии </a:t>
            </a:r>
          </a:p>
          <a:p>
            <a:pPr algn="ctr"/>
            <a:r>
              <a:rPr lang="ru-RU" b="1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Ирина Дмитриевна </a:t>
            </a:r>
            <a:r>
              <a:rPr lang="ru-RU" b="1" dirty="0" err="1" smtClean="0">
                <a:solidFill>
                  <a:srgbClr val="006699"/>
                </a:solidFill>
                <a:latin typeface="Arial Black" panose="020B0A04020102020204" pitchFamily="34" charset="0"/>
              </a:rPr>
              <a:t>Клоцбах</a:t>
            </a:r>
            <a:endParaRPr lang="ru-RU" b="1" dirty="0" smtClean="0">
              <a:solidFill>
                <a:srgbClr val="006699"/>
              </a:solidFill>
              <a:latin typeface="Arial Black" panose="020B0A04020102020204" pitchFamily="34" charset="0"/>
            </a:endParaRPr>
          </a:p>
          <a:p>
            <a:pPr algn="ctr"/>
            <a:endParaRPr lang="ru-RU" dirty="0">
              <a:solidFill>
                <a:srgbClr val="006699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09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esktop\223032570_40435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5" y="0"/>
            <a:ext cx="918870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265" y="476672"/>
            <a:ext cx="9250255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ru-RU" sz="4000" dirty="0" smtClean="0">
              <a:solidFill>
                <a:srgbClr val="006699"/>
              </a:solidFill>
              <a:latin typeface="Arial Black" panose="020B0A04020102020204" pitchFamily="34" charset="0"/>
            </a:endParaRPr>
          </a:p>
          <a:p>
            <a:pPr lvl="0" algn="ctr"/>
            <a:r>
              <a:rPr lang="ru-RU" sz="4000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Немного </a:t>
            </a:r>
            <a:r>
              <a:rPr lang="ru-RU" sz="4000" dirty="0">
                <a:solidFill>
                  <a:srgbClr val="006699"/>
                </a:solidFill>
                <a:latin typeface="Arial Black" panose="020B0A04020102020204" pitchFamily="34" charset="0"/>
              </a:rPr>
              <a:t>теории. </a:t>
            </a:r>
            <a:endParaRPr lang="ru-RU" sz="4000" dirty="0" smtClean="0">
              <a:solidFill>
                <a:srgbClr val="006699"/>
              </a:solidFill>
              <a:latin typeface="Arial Black" panose="020B0A04020102020204" pitchFamily="34" charset="0"/>
            </a:endParaRPr>
          </a:p>
          <a:p>
            <a:pPr lvl="0" algn="ctr"/>
            <a:endParaRPr lang="ru-RU" sz="2800" dirty="0" smtClean="0">
              <a:solidFill>
                <a:srgbClr val="006699"/>
              </a:solidFill>
              <a:latin typeface="Arial Black" panose="020B0A04020102020204" pitchFamily="34" charset="0"/>
            </a:endParaRPr>
          </a:p>
          <a:p>
            <a:pPr lvl="0" algn="ctr"/>
            <a:r>
              <a:rPr lang="ru-RU" sz="2800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 </a:t>
            </a:r>
            <a:r>
              <a:rPr lang="ru-RU" sz="2800" dirty="0">
                <a:solidFill>
                  <a:srgbClr val="006699"/>
                </a:solidFill>
                <a:latin typeface="Arial Black" panose="020B0A04020102020204" pitchFamily="34" charset="0"/>
              </a:rPr>
              <a:t>«Игра  – радость в жизни ребенка</a:t>
            </a:r>
            <a:r>
              <a:rPr lang="ru-RU" sz="2800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»</a:t>
            </a:r>
          </a:p>
          <a:p>
            <a:pPr lvl="0" algn="ctr"/>
            <a:endParaRPr lang="ru-RU" sz="2800" dirty="0">
              <a:solidFill>
                <a:srgbClr val="006699"/>
              </a:solidFill>
              <a:latin typeface="Arial Black" panose="020B0A04020102020204" pitchFamily="34" charset="0"/>
            </a:endParaRPr>
          </a:p>
          <a:p>
            <a:pPr lvl="0" algn="ctr"/>
            <a:endParaRPr lang="ru-RU" sz="2800" dirty="0" smtClean="0">
              <a:solidFill>
                <a:srgbClr val="006699"/>
              </a:solidFill>
              <a:latin typeface="Arial Black" panose="020B0A04020102020204" pitchFamily="34" charset="0"/>
            </a:endParaRPr>
          </a:p>
          <a:p>
            <a:pPr lvl="0" algn="ctr"/>
            <a:endParaRPr lang="ru-RU" sz="2800" dirty="0">
              <a:solidFill>
                <a:srgbClr val="006699"/>
              </a:solidFill>
              <a:latin typeface="Arial Black" panose="020B0A04020102020204" pitchFamily="34" charset="0"/>
            </a:endParaRPr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sz="3600" b="1" i="1" dirty="0" smtClean="0">
                <a:solidFill>
                  <a:srgbClr val="006699"/>
                </a:solidFill>
                <a:latin typeface="Monotype Corsiva" panose="03010101010201010101" pitchFamily="66" charset="0"/>
              </a:rPr>
              <a:t> «</a:t>
            </a:r>
            <a:r>
              <a:rPr lang="ru-RU" sz="3600" b="1" i="1" dirty="0">
                <a:solidFill>
                  <a:srgbClr val="006699"/>
                </a:solidFill>
                <a:latin typeface="Monotype Corsiva" panose="03010101010201010101" pitchFamily="66" charset="0"/>
              </a:rPr>
              <a:t>Заставить  играть нельзя, </a:t>
            </a:r>
            <a:r>
              <a:rPr lang="ru-RU" sz="3600" b="1" i="1" dirty="0" smtClean="0">
                <a:solidFill>
                  <a:srgbClr val="006699"/>
                </a:solidFill>
                <a:latin typeface="Monotype Corsiva" panose="03010101010201010101" pitchFamily="66" charset="0"/>
              </a:rPr>
              <a:t>увлечь </a:t>
            </a:r>
            <a:r>
              <a:rPr lang="ru-RU" sz="3600" b="1" i="1" dirty="0">
                <a:solidFill>
                  <a:srgbClr val="006699"/>
                </a:solidFill>
                <a:latin typeface="Monotype Corsiva" panose="03010101010201010101" pitchFamily="66" charset="0"/>
              </a:rPr>
              <a:t>игрой можно!»</a:t>
            </a:r>
          </a:p>
          <a:p>
            <a:r>
              <a:rPr lang="ru-RU" sz="3600" b="1" i="1" dirty="0">
                <a:solidFill>
                  <a:srgbClr val="006699"/>
                </a:solidFill>
                <a:latin typeface="Monotype Corsiva" panose="03010101010201010101" pitchFamily="66" charset="0"/>
              </a:rPr>
              <a:t>                                           (С. Шмаков)</a:t>
            </a:r>
          </a:p>
        </p:txBody>
      </p:sp>
    </p:spTree>
    <p:extLst>
      <p:ext uri="{BB962C8B-B14F-4D97-AF65-F5344CB8AC3E}">
        <p14:creationId xmlns:p14="http://schemas.microsoft.com/office/powerpoint/2010/main" val="61171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esktop\223032570_40435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84073" cy="6768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67544" y="332656"/>
            <a:ext cx="8856984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latin typeface="Monotype Corsiva" panose="03010101010201010101" pitchFamily="66" charset="0"/>
              </a:rPr>
              <a:t> </a:t>
            </a:r>
            <a:endParaRPr lang="ru-RU" sz="3600" b="1" dirty="0" smtClean="0">
              <a:latin typeface="Monotype Corsiva" panose="03010101010201010101" pitchFamily="66" charset="0"/>
            </a:endParaRPr>
          </a:p>
          <a:p>
            <a:r>
              <a:rPr lang="ru-RU" sz="3600" b="1" dirty="0" smtClean="0">
                <a:solidFill>
                  <a:srgbClr val="006699"/>
                </a:solidFill>
                <a:latin typeface="Monotype Corsiva" panose="03010101010201010101" pitchFamily="66" charset="0"/>
              </a:rPr>
              <a:t>Игра</a:t>
            </a:r>
            <a:r>
              <a:rPr lang="ru-RU" sz="3600" b="1" dirty="0">
                <a:solidFill>
                  <a:srgbClr val="006699"/>
                </a:solidFill>
                <a:latin typeface="Monotype Corsiva" panose="03010101010201010101" pitchFamily="66" charset="0"/>
              </a:rPr>
              <a:t>— многогранное понятие. </a:t>
            </a:r>
            <a:endParaRPr lang="ru-RU" sz="3600" b="1" dirty="0" smtClean="0">
              <a:solidFill>
                <a:srgbClr val="006699"/>
              </a:solidFill>
              <a:latin typeface="Monotype Corsiva" panose="03010101010201010101" pitchFamily="66" charset="0"/>
            </a:endParaRPr>
          </a:p>
          <a:p>
            <a:endParaRPr lang="ru-RU" b="1" dirty="0">
              <a:solidFill>
                <a:srgbClr val="006699"/>
              </a:solidFill>
              <a:latin typeface="Arial Black" panose="020B0A04020102020204" pitchFamily="34" charset="0"/>
            </a:endParaRPr>
          </a:p>
          <a:p>
            <a:r>
              <a:rPr lang="ru-RU" sz="2000" dirty="0">
                <a:solidFill>
                  <a:srgbClr val="006699"/>
                </a:solidFill>
                <a:latin typeface="Arial Black" panose="020B0A04020102020204" pitchFamily="34" charset="0"/>
              </a:rPr>
              <a:t>Она означает </a:t>
            </a:r>
            <a:endParaRPr lang="ru-RU" sz="2000" dirty="0" smtClean="0">
              <a:solidFill>
                <a:srgbClr val="006699"/>
              </a:solidFill>
              <a:latin typeface="Arial Black" panose="020B0A04020102020204" pitchFamily="34" charset="0"/>
            </a:endParaRPr>
          </a:p>
          <a:p>
            <a:r>
              <a:rPr lang="ru-RU" sz="2000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занятие,</a:t>
            </a:r>
          </a:p>
          <a:p>
            <a:r>
              <a:rPr lang="ru-RU" sz="2000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отдых</a:t>
            </a:r>
            <a:r>
              <a:rPr lang="ru-RU" sz="2000" dirty="0">
                <a:solidFill>
                  <a:srgbClr val="006699"/>
                </a:solidFill>
                <a:latin typeface="Arial Black" panose="020B0A04020102020204" pitchFamily="34" charset="0"/>
              </a:rPr>
              <a:t>, </a:t>
            </a:r>
            <a:endParaRPr lang="ru-RU" sz="2000" dirty="0" smtClean="0">
              <a:solidFill>
                <a:srgbClr val="006699"/>
              </a:solidFill>
              <a:latin typeface="Arial Black" panose="020B0A04020102020204" pitchFamily="34" charset="0"/>
            </a:endParaRPr>
          </a:p>
          <a:p>
            <a:r>
              <a:rPr lang="ru-RU" sz="2000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развлечение</a:t>
            </a:r>
            <a:r>
              <a:rPr lang="ru-RU" sz="2000" dirty="0">
                <a:solidFill>
                  <a:srgbClr val="006699"/>
                </a:solidFill>
                <a:latin typeface="Arial Black" panose="020B0A04020102020204" pitchFamily="34" charset="0"/>
              </a:rPr>
              <a:t>, </a:t>
            </a:r>
            <a:endParaRPr lang="ru-RU" sz="2000" dirty="0" smtClean="0">
              <a:solidFill>
                <a:srgbClr val="006699"/>
              </a:solidFill>
              <a:latin typeface="Arial Black" panose="020B0A04020102020204" pitchFamily="34" charset="0"/>
            </a:endParaRPr>
          </a:p>
          <a:p>
            <a:r>
              <a:rPr lang="ru-RU" sz="2000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забаву</a:t>
            </a:r>
            <a:r>
              <a:rPr lang="ru-RU" sz="2000" dirty="0">
                <a:solidFill>
                  <a:srgbClr val="006699"/>
                </a:solidFill>
                <a:latin typeface="Arial Black" panose="020B0A04020102020204" pitchFamily="34" charset="0"/>
              </a:rPr>
              <a:t>, </a:t>
            </a:r>
            <a:endParaRPr lang="ru-RU" sz="2000" dirty="0" smtClean="0">
              <a:solidFill>
                <a:srgbClr val="006699"/>
              </a:solidFill>
              <a:latin typeface="Arial Black" panose="020B0A04020102020204" pitchFamily="34" charset="0"/>
            </a:endParaRPr>
          </a:p>
          <a:p>
            <a:r>
              <a:rPr lang="ru-RU" sz="2000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потеху,</a:t>
            </a:r>
          </a:p>
          <a:p>
            <a:r>
              <a:rPr lang="ru-RU" sz="2000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утеху</a:t>
            </a:r>
            <a:r>
              <a:rPr lang="ru-RU" sz="2000" dirty="0">
                <a:solidFill>
                  <a:srgbClr val="006699"/>
                </a:solidFill>
                <a:latin typeface="Arial Black" panose="020B0A04020102020204" pitchFamily="34" charset="0"/>
              </a:rPr>
              <a:t>, </a:t>
            </a:r>
            <a:endParaRPr lang="ru-RU" sz="2000" dirty="0" smtClean="0">
              <a:solidFill>
                <a:srgbClr val="006699"/>
              </a:solidFill>
              <a:latin typeface="Arial Black" panose="020B0A04020102020204" pitchFamily="34" charset="0"/>
            </a:endParaRPr>
          </a:p>
          <a:p>
            <a:r>
              <a:rPr lang="ru-RU" sz="2000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соревнование,</a:t>
            </a:r>
          </a:p>
          <a:p>
            <a:r>
              <a:rPr lang="ru-RU" sz="2000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упражнение,</a:t>
            </a:r>
          </a:p>
          <a:p>
            <a:r>
              <a:rPr lang="ru-RU" sz="2000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тренинг</a:t>
            </a:r>
            <a:r>
              <a:rPr lang="ru-RU" sz="2000" dirty="0">
                <a:solidFill>
                  <a:srgbClr val="006699"/>
                </a:solidFill>
                <a:latin typeface="Arial Black" panose="020B0A04020102020204" pitchFamily="34" charset="0"/>
              </a:rPr>
              <a:t>, </a:t>
            </a:r>
            <a:endParaRPr lang="ru-RU" sz="2000" dirty="0" smtClean="0">
              <a:solidFill>
                <a:srgbClr val="006699"/>
              </a:solidFill>
              <a:latin typeface="Arial Black" panose="020B0A04020102020204" pitchFamily="34" charset="0"/>
            </a:endParaRPr>
          </a:p>
          <a:p>
            <a:r>
              <a:rPr lang="ru-RU" sz="2000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в </a:t>
            </a:r>
            <a:r>
              <a:rPr lang="ru-RU" sz="2000" dirty="0">
                <a:solidFill>
                  <a:srgbClr val="006699"/>
                </a:solidFill>
                <a:latin typeface="Arial Black" panose="020B0A04020102020204" pitchFamily="34" charset="0"/>
              </a:rPr>
              <a:t>процессе которых воспитательные требования взрослых к детям становятся их требованиями к самим себе,  значит, активным средством воспитания и самовоспитания. </a:t>
            </a:r>
          </a:p>
        </p:txBody>
      </p:sp>
    </p:spTree>
    <p:extLst>
      <p:ext uri="{BB962C8B-B14F-4D97-AF65-F5344CB8AC3E}">
        <p14:creationId xmlns:p14="http://schemas.microsoft.com/office/powerpoint/2010/main" val="61171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esktop\223032570_40435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61467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9512" y="-2849642"/>
            <a:ext cx="9217024" cy="11079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r>
              <a:rPr lang="ru-RU" sz="1400" b="1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                                                    </a:t>
            </a:r>
            <a:r>
              <a:rPr lang="ru-RU" sz="4000" b="1" dirty="0" smtClean="0">
                <a:solidFill>
                  <a:srgbClr val="006699"/>
                </a:solidFill>
                <a:latin typeface="Monotype Corsiva" panose="03010101010201010101" pitchFamily="66" charset="0"/>
              </a:rPr>
              <a:t>Функции </a:t>
            </a:r>
            <a:r>
              <a:rPr lang="ru-RU" sz="4000" b="1" dirty="0">
                <a:solidFill>
                  <a:srgbClr val="006699"/>
                </a:solidFill>
                <a:latin typeface="Monotype Corsiva" panose="03010101010201010101" pitchFamily="66" charset="0"/>
              </a:rPr>
              <a:t>игры:  </a:t>
            </a:r>
          </a:p>
          <a:p>
            <a:r>
              <a:rPr lang="ru-RU" sz="1400" b="1" dirty="0">
                <a:solidFill>
                  <a:srgbClr val="006699"/>
                </a:solidFill>
                <a:latin typeface="Arial Black" panose="020B0A04020102020204" pitchFamily="34" charset="0"/>
              </a:rPr>
              <a:t> </a:t>
            </a:r>
          </a:p>
          <a:p>
            <a:r>
              <a:rPr lang="ru-RU" sz="1400" b="1" dirty="0">
                <a:solidFill>
                  <a:srgbClr val="006699"/>
                </a:solidFill>
                <a:latin typeface="Arial Black" panose="020B0A04020102020204" pitchFamily="34" charset="0"/>
              </a:rPr>
              <a:t>-</a:t>
            </a:r>
            <a:r>
              <a:rPr lang="ru-RU" sz="1400" b="1" i="1" u="sng" dirty="0">
                <a:solidFill>
                  <a:srgbClr val="006699"/>
                </a:solidFill>
                <a:latin typeface="Arial Black" panose="020B0A04020102020204" pitchFamily="34" charset="0"/>
              </a:rPr>
              <a:t>Обучающая функция</a:t>
            </a:r>
            <a:r>
              <a:rPr lang="ru-RU" sz="1400" b="1" u="sng" dirty="0">
                <a:solidFill>
                  <a:srgbClr val="006699"/>
                </a:solidFill>
                <a:latin typeface="Arial Black" panose="020B0A04020102020204" pitchFamily="34" charset="0"/>
              </a:rPr>
              <a:t> </a:t>
            </a:r>
            <a:r>
              <a:rPr lang="ru-RU" sz="1400" b="1" dirty="0">
                <a:solidFill>
                  <a:srgbClr val="006699"/>
                </a:solidFill>
                <a:latin typeface="Arial Black" panose="020B0A04020102020204" pitchFamily="34" charset="0"/>
              </a:rPr>
              <a:t>позволяет решить конкретные задачи воспитания и обучения, которые направлены на усвоение определенного программного материала и правил, которым должны следовать играющие. Важны обучающие игры также для нравственного— эстетического воспитания детей.</a:t>
            </a:r>
          </a:p>
          <a:p>
            <a:r>
              <a:rPr lang="ru-RU" sz="1400" b="1" dirty="0">
                <a:solidFill>
                  <a:srgbClr val="006699"/>
                </a:solidFill>
                <a:latin typeface="Arial Black" panose="020B0A04020102020204" pitchFamily="34" charset="0"/>
              </a:rPr>
              <a:t> </a:t>
            </a:r>
          </a:p>
          <a:p>
            <a:r>
              <a:rPr lang="ru-RU" sz="1400" b="1" dirty="0">
                <a:solidFill>
                  <a:srgbClr val="006699"/>
                </a:solidFill>
                <a:latin typeface="Arial Black" panose="020B0A04020102020204" pitchFamily="34" charset="0"/>
              </a:rPr>
              <a:t>-</a:t>
            </a:r>
            <a:r>
              <a:rPr lang="ru-RU" sz="1400" b="1" i="1" u="sng" dirty="0">
                <a:solidFill>
                  <a:srgbClr val="006699"/>
                </a:solidFill>
                <a:latin typeface="Arial Black" panose="020B0A04020102020204" pitchFamily="34" charset="0"/>
              </a:rPr>
              <a:t>Развлекательная функция</a:t>
            </a:r>
            <a:r>
              <a:rPr lang="ru-RU" sz="1400" b="1" u="sng" dirty="0">
                <a:solidFill>
                  <a:srgbClr val="006699"/>
                </a:solidFill>
                <a:latin typeface="Arial Black" panose="020B0A04020102020204" pitchFamily="34" charset="0"/>
              </a:rPr>
              <a:t> </a:t>
            </a:r>
            <a:r>
              <a:rPr lang="ru-RU" sz="1400" b="1" dirty="0">
                <a:solidFill>
                  <a:srgbClr val="006699"/>
                </a:solidFill>
                <a:latin typeface="Arial Black" panose="020B0A04020102020204" pitchFamily="34" charset="0"/>
              </a:rPr>
              <a:t>способствует повышению эмоционально-положительного тонуса, развитию двигательной активности, питает ум ребенка неожиданными и яркими впечатлениями, создает благоприятную почву для установления эмоционального контакта между взрослым и ребенком.</a:t>
            </a:r>
          </a:p>
          <a:p>
            <a:r>
              <a:rPr lang="ru-RU" sz="1400" b="1" dirty="0">
                <a:solidFill>
                  <a:srgbClr val="006699"/>
                </a:solidFill>
                <a:latin typeface="Arial Black" panose="020B0A04020102020204" pitchFamily="34" charset="0"/>
              </a:rPr>
              <a:t> </a:t>
            </a:r>
          </a:p>
          <a:p>
            <a:r>
              <a:rPr lang="ru-RU" sz="1400" b="1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-</a:t>
            </a:r>
            <a:r>
              <a:rPr lang="ru-RU" sz="1400" b="1" i="1" u="sng" dirty="0">
                <a:solidFill>
                  <a:srgbClr val="006699"/>
                </a:solidFill>
                <a:latin typeface="Arial Black" panose="020B0A04020102020204" pitchFamily="34" charset="0"/>
              </a:rPr>
              <a:t>Коммуникативная функция</a:t>
            </a:r>
            <a:r>
              <a:rPr lang="ru-RU" sz="1400" b="1" u="sng" dirty="0">
                <a:solidFill>
                  <a:srgbClr val="006699"/>
                </a:solidFill>
                <a:latin typeface="Arial Black" panose="020B0A04020102020204" pitchFamily="34" charset="0"/>
              </a:rPr>
              <a:t> </a:t>
            </a:r>
            <a:r>
              <a:rPr lang="ru-RU" sz="1400" b="1" dirty="0">
                <a:solidFill>
                  <a:srgbClr val="006699"/>
                </a:solidFill>
                <a:latin typeface="Arial Black" panose="020B0A04020102020204" pitchFamily="34" charset="0"/>
              </a:rPr>
              <a:t>состоит в развитии потребности обмениваться со сверстниками знаниями, умениями в процессе игр, общаться с ними и устанавливать на этой основе дружеские взаимоотношения, проявлять речевую </a:t>
            </a:r>
            <a:r>
              <a:rPr lang="ru-RU" sz="1400" b="1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активность.</a:t>
            </a:r>
            <a:endParaRPr lang="ru-RU" sz="1400" b="1" dirty="0">
              <a:solidFill>
                <a:srgbClr val="006699"/>
              </a:solidFill>
              <a:latin typeface="Arial Black" panose="020B0A04020102020204" pitchFamily="34" charset="0"/>
            </a:endParaRPr>
          </a:p>
          <a:p>
            <a:endParaRPr lang="ru-RU" sz="1400" b="1" dirty="0">
              <a:solidFill>
                <a:srgbClr val="006699"/>
              </a:solidFill>
              <a:latin typeface="Arial Black" panose="020B0A04020102020204" pitchFamily="34" charset="0"/>
            </a:endParaRPr>
          </a:p>
          <a:p>
            <a:r>
              <a:rPr lang="ru-RU" sz="1400" b="1" i="1" dirty="0">
                <a:solidFill>
                  <a:srgbClr val="006699"/>
                </a:solidFill>
                <a:latin typeface="Arial Black" panose="020B0A04020102020204" pitchFamily="34" charset="0"/>
              </a:rPr>
              <a:t>-</a:t>
            </a:r>
            <a:r>
              <a:rPr lang="ru-RU" sz="1400" b="1" i="1" u="sng" dirty="0">
                <a:solidFill>
                  <a:srgbClr val="006699"/>
                </a:solidFill>
                <a:latin typeface="Arial Black" panose="020B0A04020102020204" pitchFamily="34" charset="0"/>
              </a:rPr>
              <a:t>Воспитательная функция</a:t>
            </a:r>
            <a:r>
              <a:rPr lang="ru-RU" sz="1400" b="1" u="sng" dirty="0">
                <a:solidFill>
                  <a:srgbClr val="006699"/>
                </a:solidFill>
                <a:latin typeface="Arial Black" panose="020B0A04020102020204" pitchFamily="34" charset="0"/>
              </a:rPr>
              <a:t> </a:t>
            </a:r>
            <a:r>
              <a:rPr lang="ru-RU" sz="1400" b="1" dirty="0">
                <a:solidFill>
                  <a:srgbClr val="006699"/>
                </a:solidFill>
                <a:latin typeface="Arial Black" panose="020B0A04020102020204" pitchFamily="34" charset="0"/>
              </a:rPr>
              <a:t>помогает выявить индивидуальные особенности детей, позволяет устранить нежелательные проявления в характере своих воспитанников.</a:t>
            </a:r>
          </a:p>
          <a:p>
            <a:r>
              <a:rPr lang="ru-RU" sz="1400" b="1" dirty="0">
                <a:solidFill>
                  <a:srgbClr val="006699"/>
                </a:solidFill>
                <a:latin typeface="Arial Black" panose="020B0A04020102020204" pitchFamily="34" charset="0"/>
              </a:rPr>
              <a:t> </a:t>
            </a:r>
          </a:p>
          <a:p>
            <a:r>
              <a:rPr lang="ru-RU" sz="1400" b="1" dirty="0">
                <a:solidFill>
                  <a:srgbClr val="006699"/>
                </a:solidFill>
                <a:latin typeface="Arial Black" panose="020B0A04020102020204" pitchFamily="34" charset="0"/>
              </a:rPr>
              <a:t>-</a:t>
            </a:r>
            <a:r>
              <a:rPr lang="ru-RU" sz="1400" b="1" i="1" u="sng" dirty="0">
                <a:solidFill>
                  <a:srgbClr val="006699"/>
                </a:solidFill>
                <a:latin typeface="Arial Black" panose="020B0A04020102020204" pitchFamily="34" charset="0"/>
              </a:rPr>
              <a:t>Развивающая функция</a:t>
            </a:r>
            <a:r>
              <a:rPr lang="ru-RU" sz="1400" b="1" u="sng" dirty="0">
                <a:solidFill>
                  <a:srgbClr val="006699"/>
                </a:solidFill>
                <a:latin typeface="Arial Black" panose="020B0A04020102020204" pitchFamily="34" charset="0"/>
              </a:rPr>
              <a:t> </a:t>
            </a:r>
            <a:r>
              <a:rPr lang="ru-RU" sz="1400" b="1" dirty="0">
                <a:solidFill>
                  <a:srgbClr val="006699"/>
                </a:solidFill>
                <a:latin typeface="Arial Black" panose="020B0A04020102020204" pitchFamily="34" charset="0"/>
              </a:rPr>
              <a:t>заключается в развитии ребенка, коррекции того, что в нем заложено и проявлено.</a:t>
            </a:r>
          </a:p>
          <a:p>
            <a:r>
              <a:rPr lang="ru-RU" sz="1400" b="1" dirty="0">
                <a:solidFill>
                  <a:srgbClr val="006699"/>
                </a:solidFill>
                <a:latin typeface="Arial Black" panose="020B0A04020102020204" pitchFamily="34" charset="0"/>
              </a:rPr>
              <a:t> </a:t>
            </a:r>
          </a:p>
          <a:p>
            <a:r>
              <a:rPr lang="ru-RU" sz="1400" b="1" dirty="0">
                <a:solidFill>
                  <a:srgbClr val="006699"/>
                </a:solidFill>
                <a:latin typeface="Arial Black" panose="020B0A04020102020204" pitchFamily="34" charset="0"/>
              </a:rPr>
              <a:t>-</a:t>
            </a:r>
            <a:r>
              <a:rPr lang="ru-RU" sz="1400" b="1" i="1" u="sng" dirty="0">
                <a:solidFill>
                  <a:srgbClr val="006699"/>
                </a:solidFill>
                <a:latin typeface="Arial Black" panose="020B0A04020102020204" pitchFamily="34" charset="0"/>
              </a:rPr>
              <a:t>Релаксационная функция</a:t>
            </a:r>
            <a:r>
              <a:rPr lang="ru-RU" sz="1400" b="1" u="sng" dirty="0">
                <a:solidFill>
                  <a:srgbClr val="006699"/>
                </a:solidFill>
                <a:latin typeface="Arial Black" panose="020B0A04020102020204" pitchFamily="34" charset="0"/>
              </a:rPr>
              <a:t> </a:t>
            </a:r>
            <a:r>
              <a:rPr lang="ru-RU" sz="1400" b="1" dirty="0">
                <a:solidFill>
                  <a:srgbClr val="006699"/>
                </a:solidFill>
                <a:latin typeface="Arial Black" panose="020B0A04020102020204" pitchFamily="34" charset="0"/>
              </a:rPr>
              <a:t>заключается в восстановлении физических и духовных сил ребенка.</a:t>
            </a:r>
          </a:p>
          <a:p>
            <a:r>
              <a:rPr lang="ru-RU" sz="1400" b="1" dirty="0">
                <a:solidFill>
                  <a:srgbClr val="006699"/>
                </a:solidFill>
                <a:latin typeface="Arial Black" panose="020B0A04020102020204" pitchFamily="34" charset="0"/>
              </a:rPr>
              <a:t> </a:t>
            </a:r>
          </a:p>
          <a:p>
            <a:r>
              <a:rPr lang="ru-RU" sz="1400" b="1" dirty="0">
                <a:solidFill>
                  <a:srgbClr val="006699"/>
                </a:solidFill>
                <a:latin typeface="Arial Black" panose="020B0A04020102020204" pitchFamily="34" charset="0"/>
              </a:rPr>
              <a:t>-</a:t>
            </a:r>
            <a:r>
              <a:rPr lang="ru-RU" sz="1400" b="1" i="1" u="sng" dirty="0">
                <a:solidFill>
                  <a:srgbClr val="006699"/>
                </a:solidFill>
                <a:latin typeface="Arial Black" panose="020B0A04020102020204" pitchFamily="34" charset="0"/>
              </a:rPr>
              <a:t>Психологическая функция</a:t>
            </a:r>
            <a:r>
              <a:rPr lang="ru-RU" sz="1400" b="1" u="sng" dirty="0">
                <a:solidFill>
                  <a:srgbClr val="006699"/>
                </a:solidFill>
                <a:latin typeface="Arial Black" panose="020B0A04020102020204" pitchFamily="34" charset="0"/>
              </a:rPr>
              <a:t> </a:t>
            </a:r>
            <a:r>
              <a:rPr lang="ru-RU" sz="1400" b="1" dirty="0">
                <a:solidFill>
                  <a:srgbClr val="006699"/>
                </a:solidFill>
                <a:latin typeface="Arial Black" panose="020B0A04020102020204" pitchFamily="34" charset="0"/>
              </a:rPr>
              <a:t>состоит в развитии творческих способностей детей.</a:t>
            </a:r>
          </a:p>
          <a:p>
            <a:r>
              <a:rPr lang="ru-RU" sz="1400" b="1" dirty="0">
                <a:solidFill>
                  <a:srgbClr val="006699"/>
                </a:solidFill>
                <a:latin typeface="Arial Black" panose="020B0A04020102020204" pitchFamily="34" charset="0"/>
              </a:rPr>
              <a:t> </a:t>
            </a:r>
          </a:p>
          <a:p>
            <a:r>
              <a:rPr lang="ru-RU" sz="1400" dirty="0">
                <a:solidFill>
                  <a:srgbClr val="006699"/>
                </a:solidFill>
                <a:latin typeface="Arial Black" panose="020B0A04020102020204" pitchFamily="34" charset="0"/>
              </a:rPr>
              <a:t> </a:t>
            </a:r>
            <a:endParaRPr lang="ru-RU" sz="1400" dirty="0" smtClean="0">
              <a:solidFill>
                <a:srgbClr val="006699"/>
              </a:solidFill>
              <a:latin typeface="Arial Black" panose="020B0A04020102020204" pitchFamily="34" charset="0"/>
            </a:endParaRPr>
          </a:p>
          <a:p>
            <a:endParaRPr lang="ru-RU" sz="1400" dirty="0">
              <a:solidFill>
                <a:srgbClr val="006699"/>
              </a:solidFill>
              <a:latin typeface="Arial Black" panose="020B0A04020102020204" pitchFamily="34" charset="0"/>
            </a:endParaRPr>
          </a:p>
          <a:p>
            <a:endParaRPr lang="ru-RU" sz="1400" dirty="0" smtClean="0">
              <a:solidFill>
                <a:srgbClr val="006699"/>
              </a:solidFill>
              <a:latin typeface="Arial Black" panose="020B0A04020102020204" pitchFamily="34" charset="0"/>
            </a:endParaRPr>
          </a:p>
          <a:p>
            <a:endParaRPr lang="ru-RU" sz="1400" dirty="0">
              <a:solidFill>
                <a:srgbClr val="006699"/>
              </a:solidFill>
              <a:latin typeface="Arial Black" panose="020B0A04020102020204" pitchFamily="34" charset="0"/>
            </a:endParaRPr>
          </a:p>
          <a:p>
            <a:endParaRPr lang="ru-RU" sz="1400" dirty="0" smtClean="0">
              <a:solidFill>
                <a:srgbClr val="006699"/>
              </a:solidFill>
              <a:latin typeface="Arial Black" panose="020B0A04020102020204" pitchFamily="34" charset="0"/>
            </a:endParaRPr>
          </a:p>
          <a:p>
            <a:endParaRPr lang="ru-RU" sz="1400" dirty="0">
              <a:solidFill>
                <a:srgbClr val="006699"/>
              </a:solidFill>
              <a:latin typeface="Arial Black" panose="020B0A04020102020204" pitchFamily="34" charset="0"/>
            </a:endParaRPr>
          </a:p>
          <a:p>
            <a:endParaRPr lang="ru-RU" sz="1400" dirty="0" smtClean="0">
              <a:solidFill>
                <a:srgbClr val="006699"/>
              </a:solidFill>
              <a:latin typeface="Arial Black" panose="020B0A04020102020204" pitchFamily="34" charset="0"/>
            </a:endParaRPr>
          </a:p>
          <a:p>
            <a:endParaRPr lang="ru-RU" sz="1400" dirty="0">
              <a:solidFill>
                <a:srgbClr val="006699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713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esktop\223032570_40435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679" y="0"/>
            <a:ext cx="9239425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9512" y="332656"/>
            <a:ext cx="878497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6699"/>
                </a:solidFill>
                <a:latin typeface="Monotype Corsiva" panose="03010101010201010101" pitchFamily="66" charset="0"/>
              </a:rPr>
              <a:t>Что такое игровая программа?</a:t>
            </a:r>
          </a:p>
          <a:p>
            <a:r>
              <a:rPr lang="ru-RU" b="1" dirty="0">
                <a:solidFill>
                  <a:srgbClr val="006699"/>
                </a:solidFill>
              </a:rPr>
              <a:t> </a:t>
            </a:r>
            <a:endParaRPr lang="ru-RU" dirty="0">
              <a:solidFill>
                <a:srgbClr val="006699"/>
              </a:solidFill>
            </a:endParaRPr>
          </a:p>
          <a:p>
            <a:r>
              <a:rPr lang="ru-RU" sz="3200" b="1" dirty="0" smtClean="0">
                <a:solidFill>
                  <a:srgbClr val="006699"/>
                </a:solidFill>
                <a:latin typeface="Monotype Corsiva" panose="03010101010201010101" pitchFamily="66" charset="0"/>
              </a:rPr>
              <a:t>                      </a:t>
            </a:r>
            <a:r>
              <a:rPr lang="ru-RU" sz="2000" b="1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Игровая </a:t>
            </a:r>
            <a:r>
              <a:rPr lang="ru-RU" sz="2000" b="1" dirty="0">
                <a:solidFill>
                  <a:srgbClr val="006699"/>
                </a:solidFill>
                <a:latin typeface="Arial Black" panose="020B0A04020102020204" pitchFamily="34" charset="0"/>
              </a:rPr>
              <a:t>программа </a:t>
            </a:r>
            <a:r>
              <a:rPr lang="ru-RU" sz="2000" dirty="0">
                <a:solidFill>
                  <a:srgbClr val="006699"/>
                </a:solidFill>
                <a:latin typeface="Arial Black" panose="020B0A04020102020204" pitchFamily="34" charset="0"/>
              </a:rPr>
              <a:t>– </a:t>
            </a:r>
            <a:endParaRPr lang="ru-RU" sz="2000" dirty="0" smtClean="0">
              <a:solidFill>
                <a:srgbClr val="006699"/>
              </a:solidFill>
              <a:latin typeface="Arial Black" panose="020B0A04020102020204" pitchFamily="34" charset="0"/>
            </a:endParaRPr>
          </a:p>
          <a:p>
            <a:r>
              <a:rPr lang="ru-RU" sz="2800" b="1" dirty="0" smtClean="0">
                <a:solidFill>
                  <a:srgbClr val="006699"/>
                </a:solidFill>
                <a:latin typeface="Monotype Corsiva" panose="03010101010201010101" pitchFamily="66" charset="0"/>
              </a:rPr>
              <a:t>совокупность </a:t>
            </a:r>
            <a:r>
              <a:rPr lang="ru-RU" sz="2800" b="1" dirty="0">
                <a:solidFill>
                  <a:srgbClr val="006699"/>
                </a:solidFill>
                <a:latin typeface="Monotype Corsiva" panose="03010101010201010101" pitchFamily="66" charset="0"/>
              </a:rPr>
              <a:t>игровых заданий объединенных либо какой-то формальной связкой (тема, праздничная или досуговая ситуация или же сценарным ходом).</a:t>
            </a:r>
          </a:p>
          <a:p>
            <a:r>
              <a:rPr lang="ru-RU" sz="3200" dirty="0">
                <a:solidFill>
                  <a:srgbClr val="006699"/>
                </a:solidFill>
                <a:latin typeface="Monotype Corsiva" panose="03010101010201010101" pitchFamily="66" charset="0"/>
              </a:rPr>
              <a:t> </a:t>
            </a:r>
            <a:r>
              <a:rPr lang="ru-RU" sz="2000" dirty="0">
                <a:solidFill>
                  <a:srgbClr val="006699"/>
                </a:solidFill>
                <a:latin typeface="Arial Black" panose="020B0A04020102020204" pitchFamily="34" charset="0"/>
              </a:rPr>
              <a:t> </a:t>
            </a:r>
          </a:p>
          <a:p>
            <a:pPr defTabSz="876300">
              <a:tabLst>
                <a:tab pos="1790700" algn="l"/>
              </a:tabLst>
            </a:pPr>
            <a:r>
              <a:rPr lang="ru-RU" sz="3200" b="1" i="1" dirty="0" smtClean="0">
                <a:solidFill>
                  <a:srgbClr val="006699"/>
                </a:solidFill>
                <a:latin typeface="Monotype Corsiva" panose="03010101010201010101" pitchFamily="66" charset="0"/>
              </a:rPr>
              <a:t>                     </a:t>
            </a:r>
            <a:r>
              <a:rPr lang="ru-RU" sz="2000" b="1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Какие </a:t>
            </a:r>
            <a:r>
              <a:rPr lang="ru-RU" sz="2000" b="1" dirty="0">
                <a:solidFill>
                  <a:srgbClr val="006699"/>
                </a:solidFill>
                <a:latin typeface="Arial Black" panose="020B0A04020102020204" pitchFamily="34" charset="0"/>
              </a:rPr>
              <a:t>бывают  игровые  программы: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ru-RU" sz="2800" b="1" dirty="0">
                <a:solidFill>
                  <a:srgbClr val="006699"/>
                </a:solidFill>
                <a:latin typeface="Monotype Corsiva" panose="03010101010201010101" pitchFamily="66" charset="0"/>
              </a:rPr>
              <a:t>Конкурсные ( </a:t>
            </a:r>
            <a:r>
              <a:rPr lang="ru-RU" sz="2800" b="1" i="1" dirty="0">
                <a:solidFill>
                  <a:srgbClr val="006699"/>
                </a:solidFill>
                <a:latin typeface="Monotype Corsiva" panose="03010101010201010101" pitchFamily="66" charset="0"/>
              </a:rPr>
              <a:t>Интеллектуальные, Спортивные, Творческие и т. д.)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ru-RU" sz="2800" b="1" dirty="0">
                <a:solidFill>
                  <a:srgbClr val="006699"/>
                </a:solidFill>
                <a:latin typeface="Monotype Corsiva" panose="03010101010201010101" pitchFamily="66" charset="0"/>
              </a:rPr>
              <a:t> Театрализованные </a:t>
            </a:r>
            <a:r>
              <a:rPr lang="ru-RU" sz="2800" b="1" i="1" dirty="0">
                <a:solidFill>
                  <a:srgbClr val="006699"/>
                </a:solidFill>
                <a:latin typeface="Monotype Corsiva" panose="03010101010201010101" pitchFamily="66" charset="0"/>
              </a:rPr>
              <a:t>( игра-спектакль)</a:t>
            </a:r>
          </a:p>
          <a:p>
            <a:r>
              <a:rPr lang="ru-RU" dirty="0">
                <a:solidFill>
                  <a:srgbClr val="006699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82753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esktop\223032570_40435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0" y="20428"/>
            <a:ext cx="9584073" cy="6837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979712" y="404664"/>
            <a:ext cx="561662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006699"/>
                </a:solidFill>
                <a:latin typeface="Arial Black" panose="020B0A04020102020204" pitchFamily="34" charset="0"/>
              </a:rPr>
              <a:t>1.  Участники.</a:t>
            </a:r>
          </a:p>
          <a:p>
            <a:r>
              <a:rPr lang="ru-RU" sz="3600" b="1" dirty="0">
                <a:solidFill>
                  <a:srgbClr val="006699"/>
                </a:solidFill>
                <a:latin typeface="Arial Black" panose="020B0A04020102020204" pitchFamily="34" charset="0"/>
              </a:rPr>
              <a:t>2.  Задания.</a:t>
            </a:r>
          </a:p>
          <a:p>
            <a:r>
              <a:rPr lang="ru-RU" sz="3600" b="1" dirty="0">
                <a:solidFill>
                  <a:srgbClr val="006699"/>
                </a:solidFill>
                <a:latin typeface="Arial Black" panose="020B0A04020102020204" pitchFamily="34" charset="0"/>
              </a:rPr>
              <a:t>3.  Критерии.</a:t>
            </a:r>
          </a:p>
          <a:p>
            <a:r>
              <a:rPr lang="ru-RU" sz="3600" b="1" dirty="0">
                <a:solidFill>
                  <a:srgbClr val="006699"/>
                </a:solidFill>
                <a:latin typeface="Arial Black" panose="020B0A04020102020204" pitchFamily="34" charset="0"/>
              </a:rPr>
              <a:t>4.  Жюри.</a:t>
            </a:r>
          </a:p>
          <a:p>
            <a:r>
              <a:rPr lang="ru-RU" sz="3600" b="1" dirty="0">
                <a:solidFill>
                  <a:srgbClr val="006699"/>
                </a:solidFill>
                <a:latin typeface="Arial Black" panose="020B0A04020102020204" pitchFamily="34" charset="0"/>
              </a:rPr>
              <a:t>5.  Призы.</a:t>
            </a:r>
          </a:p>
          <a:p>
            <a:r>
              <a:rPr lang="ru-RU" sz="3600" b="1" dirty="0">
                <a:solidFill>
                  <a:srgbClr val="006699"/>
                </a:solidFill>
                <a:latin typeface="Arial Black" panose="020B0A04020102020204" pitchFamily="34" charset="0"/>
              </a:rPr>
              <a:t>6.  Ведущий.</a:t>
            </a:r>
          </a:p>
          <a:p>
            <a:r>
              <a:rPr lang="ru-RU" sz="3600" b="1" dirty="0">
                <a:solidFill>
                  <a:srgbClr val="006699"/>
                </a:solidFill>
                <a:latin typeface="Arial Black" panose="020B0A04020102020204" pitchFamily="34" charset="0"/>
              </a:rPr>
              <a:t>7.  Реквизит.</a:t>
            </a:r>
          </a:p>
          <a:p>
            <a:r>
              <a:rPr lang="ru-RU" sz="3600" b="1" dirty="0">
                <a:solidFill>
                  <a:srgbClr val="006699"/>
                </a:solidFill>
                <a:latin typeface="Arial Black" panose="020B0A04020102020204" pitchFamily="34" charset="0"/>
              </a:rPr>
              <a:t>8.  Техника.</a:t>
            </a:r>
          </a:p>
          <a:p>
            <a:r>
              <a:rPr lang="ru-RU" sz="3600" b="1" dirty="0">
                <a:solidFill>
                  <a:srgbClr val="006699"/>
                </a:solidFill>
                <a:latin typeface="Arial Black" panose="020B0A04020102020204" pitchFamily="34" charset="0"/>
              </a:rPr>
              <a:t>9.  Помещение.</a:t>
            </a:r>
          </a:p>
          <a:p>
            <a:r>
              <a:rPr lang="ru-RU" sz="3600" b="1" dirty="0">
                <a:solidFill>
                  <a:srgbClr val="006699"/>
                </a:solidFill>
                <a:latin typeface="Arial Black" panose="020B0A04020102020204" pitchFamily="34" charset="0"/>
              </a:rPr>
              <a:t>10.  Зрители.</a:t>
            </a:r>
          </a:p>
        </p:txBody>
      </p:sp>
    </p:spTree>
    <p:extLst>
      <p:ext uri="{BB962C8B-B14F-4D97-AF65-F5344CB8AC3E}">
        <p14:creationId xmlns:p14="http://schemas.microsoft.com/office/powerpoint/2010/main" val="4130324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esktop\223032570_40435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4268" y="20428"/>
            <a:ext cx="9681519" cy="6837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-180528" y="20428"/>
            <a:ext cx="9073008" cy="11356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dirty="0" smtClean="0">
              <a:latin typeface="Arial Black" panose="020B0A04020102020204" pitchFamily="34" charset="0"/>
            </a:endParaRPr>
          </a:p>
          <a:p>
            <a:pPr algn="ctr"/>
            <a:r>
              <a:rPr lang="en-US" sz="2400" b="1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II</a:t>
            </a:r>
            <a:r>
              <a:rPr lang="ru-RU" sz="2400" b="1" dirty="0">
                <a:solidFill>
                  <a:srgbClr val="006699"/>
                </a:solidFill>
                <a:latin typeface="Arial Black" panose="020B0A04020102020204" pitchFamily="34" charset="0"/>
              </a:rPr>
              <a:t>. Из копилки личного опыта</a:t>
            </a:r>
          </a:p>
          <a:p>
            <a:pPr algn="ctr"/>
            <a:r>
              <a:rPr lang="ru-RU" sz="2000" b="1" dirty="0">
                <a:solidFill>
                  <a:srgbClr val="006699"/>
                </a:solidFill>
                <a:latin typeface="Arial Black" panose="020B0A04020102020204" pitchFamily="34" charset="0"/>
              </a:rPr>
              <a:t> </a:t>
            </a:r>
            <a:r>
              <a:rPr lang="ru-RU" sz="2000" b="1" i="1" dirty="0">
                <a:solidFill>
                  <a:srgbClr val="006699"/>
                </a:solidFill>
                <a:latin typeface="Arial Black" panose="020B0A04020102020204" pitchFamily="34" charset="0"/>
              </a:rPr>
              <a:t> </a:t>
            </a:r>
            <a:endParaRPr lang="ru-RU" sz="2000" b="1" dirty="0">
              <a:solidFill>
                <a:srgbClr val="006699"/>
              </a:solidFill>
              <a:latin typeface="Arial Black" panose="020B0A04020102020204" pitchFamily="34" charset="0"/>
            </a:endParaRPr>
          </a:p>
          <a:p>
            <a:pPr lvl="0"/>
            <a:r>
              <a:rPr lang="ru-RU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1. ЭТАП</a:t>
            </a:r>
            <a:r>
              <a:rPr lang="ru-RU" dirty="0">
                <a:solidFill>
                  <a:srgbClr val="006699"/>
                </a:solidFill>
                <a:latin typeface="Arial Black" panose="020B0A04020102020204" pitchFamily="34" charset="0"/>
              </a:rPr>
              <a:t>: </a:t>
            </a:r>
            <a:r>
              <a:rPr lang="ru-RU" b="1" dirty="0">
                <a:solidFill>
                  <a:srgbClr val="006699"/>
                </a:solidFill>
                <a:latin typeface="Arial Black" panose="020B0A04020102020204" pitchFamily="34" charset="0"/>
              </a:rPr>
              <a:t>Базовый уровень</a:t>
            </a:r>
            <a:r>
              <a:rPr lang="ru-RU" dirty="0" smtClean="0">
                <a:solidFill>
                  <a:srgbClr val="006699"/>
                </a:solidFill>
              </a:rPr>
              <a:t>. </a:t>
            </a:r>
            <a:r>
              <a:rPr lang="ru-RU" sz="1600" dirty="0" smtClean="0">
                <a:solidFill>
                  <a:srgbClr val="006699"/>
                </a:solidFill>
              </a:rPr>
              <a:t>(Идея </a:t>
            </a:r>
            <a:r>
              <a:rPr lang="ru-RU" sz="1600" dirty="0">
                <a:solidFill>
                  <a:srgbClr val="006699"/>
                </a:solidFill>
              </a:rPr>
              <a:t>программы - То ради чего! </a:t>
            </a:r>
            <a:r>
              <a:rPr lang="ru-RU" sz="1600" dirty="0" smtClean="0">
                <a:solidFill>
                  <a:srgbClr val="006699"/>
                </a:solidFill>
              </a:rPr>
              <a:t>,</a:t>
            </a:r>
            <a:r>
              <a:rPr lang="ru-RU" sz="1600" dirty="0">
                <a:solidFill>
                  <a:srgbClr val="006699"/>
                </a:solidFill>
              </a:rPr>
              <a:t> </a:t>
            </a:r>
            <a:r>
              <a:rPr lang="ru-RU" sz="1600" dirty="0" smtClean="0">
                <a:solidFill>
                  <a:srgbClr val="006699"/>
                </a:solidFill>
              </a:rPr>
              <a:t>Актуальность программы,</a:t>
            </a:r>
            <a:endParaRPr lang="ru-RU" sz="1600" dirty="0">
              <a:solidFill>
                <a:srgbClr val="006699"/>
              </a:solidFill>
            </a:endParaRPr>
          </a:p>
          <a:p>
            <a:pPr lvl="0"/>
            <a:r>
              <a:rPr lang="ru-RU" sz="1600" dirty="0">
                <a:solidFill>
                  <a:srgbClr val="006699"/>
                </a:solidFill>
              </a:rPr>
              <a:t>Название </a:t>
            </a:r>
            <a:r>
              <a:rPr lang="ru-RU" sz="1600" dirty="0" smtClean="0">
                <a:solidFill>
                  <a:srgbClr val="006699"/>
                </a:solidFill>
              </a:rPr>
              <a:t>программы,</a:t>
            </a:r>
            <a:r>
              <a:rPr lang="ru-RU" sz="1600" dirty="0">
                <a:solidFill>
                  <a:srgbClr val="006699"/>
                </a:solidFill>
              </a:rPr>
              <a:t> </a:t>
            </a:r>
            <a:r>
              <a:rPr lang="ru-RU" sz="1600" dirty="0" smtClean="0">
                <a:solidFill>
                  <a:srgbClr val="006699"/>
                </a:solidFill>
              </a:rPr>
              <a:t>Критерии конкурсов,</a:t>
            </a:r>
            <a:r>
              <a:rPr lang="ru-RU" sz="1600" dirty="0">
                <a:solidFill>
                  <a:srgbClr val="006699"/>
                </a:solidFill>
              </a:rPr>
              <a:t> </a:t>
            </a:r>
            <a:r>
              <a:rPr lang="ru-RU" sz="1600" dirty="0" smtClean="0">
                <a:solidFill>
                  <a:srgbClr val="006699"/>
                </a:solidFill>
              </a:rPr>
              <a:t>Адресат </a:t>
            </a:r>
            <a:r>
              <a:rPr lang="ru-RU" sz="1600" dirty="0">
                <a:solidFill>
                  <a:srgbClr val="006699"/>
                </a:solidFill>
              </a:rPr>
              <a:t>(возраст </a:t>
            </a:r>
            <a:r>
              <a:rPr lang="ru-RU" sz="1600" dirty="0" smtClean="0">
                <a:solidFill>
                  <a:srgbClr val="006699"/>
                </a:solidFill>
              </a:rPr>
              <a:t>участников),Количество участников,</a:t>
            </a:r>
            <a:r>
              <a:rPr lang="ru-RU" sz="1600" dirty="0">
                <a:solidFill>
                  <a:srgbClr val="006699"/>
                </a:solidFill>
              </a:rPr>
              <a:t> </a:t>
            </a:r>
            <a:r>
              <a:rPr lang="ru-RU" sz="1600" dirty="0" smtClean="0">
                <a:solidFill>
                  <a:srgbClr val="006699"/>
                </a:solidFill>
              </a:rPr>
              <a:t>Место </a:t>
            </a:r>
            <a:r>
              <a:rPr lang="ru-RU" sz="1600" dirty="0">
                <a:solidFill>
                  <a:srgbClr val="006699"/>
                </a:solidFill>
              </a:rPr>
              <a:t>и время </a:t>
            </a:r>
            <a:r>
              <a:rPr lang="ru-RU" sz="1600" dirty="0" smtClean="0">
                <a:solidFill>
                  <a:srgbClr val="006699"/>
                </a:solidFill>
              </a:rPr>
              <a:t>проведения, Организация жюри,</a:t>
            </a:r>
            <a:r>
              <a:rPr lang="ru-RU" sz="1600" dirty="0">
                <a:solidFill>
                  <a:srgbClr val="006699"/>
                </a:solidFill>
              </a:rPr>
              <a:t> </a:t>
            </a:r>
            <a:r>
              <a:rPr lang="ru-RU" sz="1600" dirty="0" smtClean="0">
                <a:solidFill>
                  <a:srgbClr val="006699"/>
                </a:solidFill>
              </a:rPr>
              <a:t>Разработка  сценария,</a:t>
            </a:r>
            <a:r>
              <a:rPr lang="ru-RU" sz="1600" dirty="0">
                <a:solidFill>
                  <a:srgbClr val="006699"/>
                </a:solidFill>
              </a:rPr>
              <a:t> </a:t>
            </a:r>
            <a:r>
              <a:rPr lang="ru-RU" sz="1600" dirty="0" err="1" smtClean="0">
                <a:solidFill>
                  <a:srgbClr val="006699"/>
                </a:solidFill>
              </a:rPr>
              <a:t>Оргвопросы</a:t>
            </a:r>
            <a:r>
              <a:rPr lang="ru-RU" sz="1600" dirty="0" smtClean="0">
                <a:solidFill>
                  <a:srgbClr val="006699"/>
                </a:solidFill>
              </a:rPr>
              <a:t> </a:t>
            </a:r>
            <a:r>
              <a:rPr lang="ru-RU" sz="1600" dirty="0">
                <a:solidFill>
                  <a:srgbClr val="006699"/>
                </a:solidFill>
              </a:rPr>
              <a:t>и т. д</a:t>
            </a:r>
            <a:r>
              <a:rPr lang="ru-RU" sz="1600" dirty="0" smtClean="0">
                <a:solidFill>
                  <a:srgbClr val="006699"/>
                </a:solidFill>
              </a:rPr>
              <a:t>.)</a:t>
            </a:r>
          </a:p>
          <a:p>
            <a:pPr lvl="0"/>
            <a:endParaRPr lang="ru-RU" sz="800" dirty="0">
              <a:solidFill>
                <a:srgbClr val="006699"/>
              </a:solidFill>
            </a:endParaRPr>
          </a:p>
          <a:p>
            <a:pPr lvl="0"/>
            <a:r>
              <a:rPr lang="ru-RU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2. ЭТАП</a:t>
            </a:r>
            <a:r>
              <a:rPr lang="ru-RU" dirty="0">
                <a:solidFill>
                  <a:srgbClr val="006699"/>
                </a:solidFill>
                <a:latin typeface="Arial Black" panose="020B0A04020102020204" pitchFamily="34" charset="0"/>
              </a:rPr>
              <a:t>: </a:t>
            </a:r>
            <a:r>
              <a:rPr lang="ru-RU" b="1" dirty="0">
                <a:solidFill>
                  <a:srgbClr val="006699"/>
                </a:solidFill>
                <a:latin typeface="Arial Black" panose="020B0A04020102020204" pitchFamily="34" charset="0"/>
              </a:rPr>
              <a:t>1 конкурс  «Вопрос – ответ» </a:t>
            </a:r>
            <a:endParaRPr lang="ru-RU" dirty="0">
              <a:solidFill>
                <a:srgbClr val="006699"/>
              </a:solidFill>
              <a:latin typeface="Arial Black" panose="020B0A04020102020204" pitchFamily="34" charset="0"/>
            </a:endParaRPr>
          </a:p>
          <a:p>
            <a:r>
              <a:rPr lang="ru-RU" sz="1600" dirty="0" smtClean="0">
                <a:solidFill>
                  <a:srgbClr val="006699"/>
                </a:solidFill>
              </a:rPr>
              <a:t>(Обязательно </a:t>
            </a:r>
            <a:r>
              <a:rPr lang="ru-RU" sz="1600" dirty="0">
                <a:solidFill>
                  <a:srgbClr val="006699"/>
                </a:solidFill>
              </a:rPr>
              <a:t>интеллектуальный, начиная с простых вопросов, вводя в тему участников </a:t>
            </a:r>
            <a:r>
              <a:rPr lang="ru-RU" sz="1600" dirty="0" smtClean="0">
                <a:solidFill>
                  <a:srgbClr val="006699"/>
                </a:solidFill>
              </a:rPr>
              <a:t>программы)</a:t>
            </a:r>
            <a:endParaRPr lang="ru-RU" sz="1600" dirty="0">
              <a:solidFill>
                <a:srgbClr val="006699"/>
              </a:solidFill>
            </a:endParaRPr>
          </a:p>
          <a:p>
            <a:r>
              <a:rPr lang="ru-RU" dirty="0">
                <a:solidFill>
                  <a:srgbClr val="006699"/>
                </a:solidFill>
              </a:rPr>
              <a:t> </a:t>
            </a:r>
          </a:p>
          <a:p>
            <a:pPr lvl="0"/>
            <a:r>
              <a:rPr lang="ru-RU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3. ЭТАП</a:t>
            </a:r>
            <a:r>
              <a:rPr lang="ru-RU" dirty="0">
                <a:solidFill>
                  <a:srgbClr val="006699"/>
                </a:solidFill>
                <a:latin typeface="Arial Black" panose="020B0A04020102020204" pitchFamily="34" charset="0"/>
              </a:rPr>
              <a:t>: </a:t>
            </a:r>
            <a:r>
              <a:rPr lang="ru-RU" b="1" dirty="0">
                <a:solidFill>
                  <a:srgbClr val="006699"/>
                </a:solidFill>
                <a:latin typeface="Arial Black" panose="020B0A04020102020204" pitchFamily="34" charset="0"/>
              </a:rPr>
              <a:t>2 конкурс «Самые эрудированные</a:t>
            </a:r>
            <a:r>
              <a:rPr lang="ru-RU" b="1" dirty="0" smtClean="0">
                <a:solidFill>
                  <a:srgbClr val="006699"/>
                </a:solidFill>
              </a:rPr>
              <a:t>»</a:t>
            </a:r>
            <a:r>
              <a:rPr lang="ru-RU" dirty="0">
                <a:solidFill>
                  <a:srgbClr val="006699"/>
                </a:solidFill>
              </a:rPr>
              <a:t> </a:t>
            </a:r>
            <a:r>
              <a:rPr lang="ru-RU" sz="1600" dirty="0" smtClean="0">
                <a:solidFill>
                  <a:srgbClr val="006699"/>
                </a:solidFill>
              </a:rPr>
              <a:t>(Продумать </a:t>
            </a:r>
            <a:r>
              <a:rPr lang="ru-RU" sz="1600" dirty="0">
                <a:solidFill>
                  <a:srgbClr val="006699"/>
                </a:solidFill>
              </a:rPr>
              <a:t>конкурс так, чтобы обязательно работала вся команда. Можно и нужно использовать дидактический материал (каточки, таблицы, ребусы и т.д.)</a:t>
            </a:r>
          </a:p>
          <a:p>
            <a:r>
              <a:rPr lang="ru-RU" dirty="0">
                <a:solidFill>
                  <a:srgbClr val="006699"/>
                </a:solidFill>
              </a:rPr>
              <a:t> </a:t>
            </a:r>
          </a:p>
          <a:p>
            <a:pPr lvl="0"/>
            <a:r>
              <a:rPr lang="ru-RU" b="1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4. ЭТАП</a:t>
            </a:r>
            <a:r>
              <a:rPr lang="ru-RU" b="1" dirty="0">
                <a:solidFill>
                  <a:srgbClr val="006699"/>
                </a:solidFill>
                <a:latin typeface="Arial Black" panose="020B0A04020102020204" pitchFamily="34" charset="0"/>
              </a:rPr>
              <a:t>: 3 конкурс. «Блиц-ответ</a:t>
            </a:r>
            <a:r>
              <a:rPr lang="ru-RU" b="1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»</a:t>
            </a:r>
            <a:r>
              <a:rPr lang="ru-RU" b="1" dirty="0">
                <a:solidFill>
                  <a:srgbClr val="006699"/>
                </a:solidFill>
                <a:latin typeface="Arial Black" panose="020B0A04020102020204" pitchFamily="34" charset="0"/>
              </a:rPr>
              <a:t> </a:t>
            </a:r>
            <a:r>
              <a:rPr lang="ru-RU" sz="1600" dirty="0" smtClean="0">
                <a:solidFill>
                  <a:srgbClr val="006699"/>
                </a:solidFill>
              </a:rPr>
              <a:t>(В </a:t>
            </a:r>
            <a:r>
              <a:rPr lang="ru-RU" sz="1600" dirty="0">
                <a:solidFill>
                  <a:srgbClr val="006699"/>
                </a:solidFill>
              </a:rPr>
              <a:t>этом конкурсе участвует один участник от команды. Команда сама выбирает, кто будет участвовать, тем самым выявляет лидерские качества участников</a:t>
            </a:r>
            <a:r>
              <a:rPr lang="ru-RU" sz="1600" dirty="0" smtClean="0">
                <a:solidFill>
                  <a:srgbClr val="006699"/>
                </a:solidFill>
              </a:rPr>
              <a:t>.) </a:t>
            </a:r>
            <a:endParaRPr lang="ru-RU" sz="1600" dirty="0">
              <a:solidFill>
                <a:srgbClr val="006699"/>
              </a:solidFill>
            </a:endParaRPr>
          </a:p>
          <a:p>
            <a:r>
              <a:rPr lang="ru-RU" dirty="0">
                <a:solidFill>
                  <a:srgbClr val="006699"/>
                </a:solidFill>
              </a:rPr>
              <a:t> </a:t>
            </a:r>
            <a:r>
              <a:rPr lang="ru-RU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5. ЭТАП</a:t>
            </a:r>
            <a:r>
              <a:rPr lang="ru-RU" b="1" dirty="0">
                <a:solidFill>
                  <a:srgbClr val="006699"/>
                </a:solidFill>
                <a:latin typeface="Arial Black" panose="020B0A04020102020204" pitchFamily="34" charset="0"/>
              </a:rPr>
              <a:t>: 4 конкурс. Творческий</a:t>
            </a:r>
            <a:r>
              <a:rPr lang="ru-RU" b="1" dirty="0" smtClean="0">
                <a:solidFill>
                  <a:srgbClr val="006699"/>
                </a:solidFill>
              </a:rPr>
              <a:t>. </a:t>
            </a:r>
            <a:r>
              <a:rPr lang="ru-RU" sz="1600" dirty="0" smtClean="0">
                <a:solidFill>
                  <a:srgbClr val="006699"/>
                </a:solidFill>
              </a:rPr>
              <a:t> (Обязательно </a:t>
            </a:r>
            <a:r>
              <a:rPr lang="ru-RU" sz="1600" dirty="0">
                <a:solidFill>
                  <a:srgbClr val="006699"/>
                </a:solidFill>
              </a:rPr>
              <a:t>творческий! Это могут быть разные творческие задания. Главное, чтобы дети погрузились,  пусть ненадолго в творческую атмосферу</a:t>
            </a:r>
            <a:r>
              <a:rPr lang="ru-RU" sz="1600" dirty="0" smtClean="0">
                <a:solidFill>
                  <a:srgbClr val="006699"/>
                </a:solidFill>
              </a:rPr>
              <a:t>!)</a:t>
            </a:r>
            <a:endParaRPr lang="ru-RU" sz="1000" dirty="0" smtClean="0">
              <a:solidFill>
                <a:srgbClr val="006699"/>
              </a:solidFill>
            </a:endParaRPr>
          </a:p>
          <a:p>
            <a:endParaRPr lang="ru-RU" sz="1600" dirty="0">
              <a:solidFill>
                <a:srgbClr val="006699"/>
              </a:solidFill>
            </a:endParaRPr>
          </a:p>
          <a:p>
            <a:r>
              <a:rPr lang="ru-RU" dirty="0">
                <a:solidFill>
                  <a:srgbClr val="006699"/>
                </a:solidFill>
              </a:rPr>
              <a:t> </a:t>
            </a:r>
            <a:r>
              <a:rPr lang="ru-RU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6. ЭТАП</a:t>
            </a:r>
            <a:r>
              <a:rPr lang="ru-RU" dirty="0">
                <a:solidFill>
                  <a:srgbClr val="006699"/>
                </a:solidFill>
                <a:latin typeface="Arial Black" panose="020B0A04020102020204" pitchFamily="34" charset="0"/>
              </a:rPr>
              <a:t>: </a:t>
            </a:r>
            <a:r>
              <a:rPr lang="ru-RU" b="1" dirty="0">
                <a:solidFill>
                  <a:srgbClr val="006699"/>
                </a:solidFill>
                <a:latin typeface="Arial Black" panose="020B0A04020102020204" pitchFamily="34" charset="0"/>
              </a:rPr>
              <a:t>5. Конкурс «Песенный</a:t>
            </a:r>
            <a:r>
              <a:rPr lang="ru-RU" sz="1600" b="1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»</a:t>
            </a:r>
            <a:r>
              <a:rPr lang="ru-RU" sz="1600" dirty="0">
                <a:solidFill>
                  <a:srgbClr val="006699"/>
                </a:solidFill>
                <a:latin typeface="Arial Black" panose="020B0A04020102020204" pitchFamily="34" charset="0"/>
              </a:rPr>
              <a:t> </a:t>
            </a:r>
            <a:r>
              <a:rPr lang="ru-RU" sz="1600" dirty="0" smtClean="0">
                <a:solidFill>
                  <a:srgbClr val="006699"/>
                </a:solidFill>
              </a:rPr>
              <a:t>(Обязательно </a:t>
            </a:r>
            <a:r>
              <a:rPr lang="ru-RU" sz="1600" dirty="0">
                <a:solidFill>
                  <a:srgbClr val="006699"/>
                </a:solidFill>
              </a:rPr>
              <a:t>творческий! Это могут быть разные творческие задания. Главное, чтобы дети погрузились,  пусть ненадолго в творческую атмосферу</a:t>
            </a:r>
            <a:r>
              <a:rPr lang="ru-RU" sz="1600" dirty="0" smtClean="0">
                <a:solidFill>
                  <a:srgbClr val="006699"/>
                </a:solidFill>
              </a:rPr>
              <a:t>!)</a:t>
            </a:r>
            <a:endParaRPr lang="ru-RU" sz="1600" b="1" dirty="0" smtClean="0">
              <a:solidFill>
                <a:srgbClr val="006699"/>
              </a:solidFill>
            </a:endParaRPr>
          </a:p>
          <a:p>
            <a:pPr lvl="0"/>
            <a:endParaRPr lang="ru-RU" dirty="0">
              <a:solidFill>
                <a:srgbClr val="006699"/>
              </a:solidFill>
            </a:endParaRPr>
          </a:p>
          <a:p>
            <a:r>
              <a:rPr lang="ru-RU" dirty="0">
                <a:solidFill>
                  <a:srgbClr val="006699"/>
                </a:solidFill>
              </a:rPr>
              <a:t> </a:t>
            </a:r>
            <a:r>
              <a:rPr lang="ru-RU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7. ЭТАП:   6. </a:t>
            </a:r>
            <a:r>
              <a:rPr lang="ru-RU" b="1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Подведение </a:t>
            </a:r>
            <a:r>
              <a:rPr lang="ru-RU" b="1" dirty="0">
                <a:solidFill>
                  <a:srgbClr val="006699"/>
                </a:solidFill>
                <a:latin typeface="Arial Black" panose="020B0A04020102020204" pitchFamily="34" charset="0"/>
              </a:rPr>
              <a:t>итогов, награждение</a:t>
            </a:r>
            <a:r>
              <a:rPr lang="ru-RU" b="1" dirty="0">
                <a:solidFill>
                  <a:srgbClr val="006699"/>
                </a:solidFill>
              </a:rPr>
              <a:t>. </a:t>
            </a:r>
            <a:r>
              <a:rPr lang="ru-RU" sz="1400" b="1" dirty="0" smtClean="0">
                <a:solidFill>
                  <a:srgbClr val="006699"/>
                </a:solidFill>
              </a:rPr>
              <a:t>(</a:t>
            </a:r>
            <a:r>
              <a:rPr lang="ru-RU" sz="1400" dirty="0" smtClean="0">
                <a:solidFill>
                  <a:srgbClr val="006699"/>
                </a:solidFill>
              </a:rPr>
              <a:t>Обязательно </a:t>
            </a:r>
            <a:r>
              <a:rPr lang="ru-RU" sz="1400" dirty="0">
                <a:solidFill>
                  <a:srgbClr val="006699"/>
                </a:solidFill>
              </a:rPr>
              <a:t>песенный конкурс. Конкурс проводится без критерия оценки. В это время члены Жюри подводят итоги, подписывают грамоты и т.д</a:t>
            </a:r>
            <a:r>
              <a:rPr lang="ru-RU" sz="1400" dirty="0" smtClean="0">
                <a:solidFill>
                  <a:srgbClr val="006699"/>
                </a:solidFill>
              </a:rPr>
              <a:t>.) </a:t>
            </a:r>
            <a:endParaRPr lang="ru-RU" sz="1400" dirty="0">
              <a:solidFill>
                <a:srgbClr val="006699"/>
              </a:solidFill>
            </a:endParaRPr>
          </a:p>
          <a:p>
            <a:pPr lvl="0"/>
            <a:endParaRPr lang="ru-RU" dirty="0" smtClean="0">
              <a:solidFill>
                <a:srgbClr val="006699"/>
              </a:solidFill>
            </a:endParaRPr>
          </a:p>
          <a:p>
            <a:pPr lvl="0"/>
            <a:endParaRPr lang="ru-RU" dirty="0"/>
          </a:p>
          <a:p>
            <a:pPr lvl="0"/>
            <a:endParaRPr lang="ru-RU" dirty="0" smtClean="0"/>
          </a:p>
          <a:p>
            <a:pPr lvl="0"/>
            <a:endParaRPr lang="ru-RU" dirty="0"/>
          </a:p>
          <a:p>
            <a:pPr lvl="0"/>
            <a:endParaRPr lang="ru-RU" dirty="0" smtClean="0"/>
          </a:p>
          <a:p>
            <a:pPr lvl="0"/>
            <a:endParaRPr lang="ru-RU" dirty="0"/>
          </a:p>
          <a:p>
            <a:pPr lvl="0"/>
            <a:endParaRPr lang="ru-RU" dirty="0" smtClean="0"/>
          </a:p>
          <a:p>
            <a:pPr lvl="0"/>
            <a:endParaRPr lang="ru-RU" dirty="0"/>
          </a:p>
          <a:p>
            <a:pPr lvl="0"/>
            <a:endParaRPr lang="ru-RU" dirty="0" smtClean="0"/>
          </a:p>
          <a:p>
            <a:pPr lvl="0"/>
            <a:endParaRPr lang="ru-RU" dirty="0"/>
          </a:p>
          <a:p>
            <a:pPr lvl="0"/>
            <a:endParaRPr lang="ru-RU" dirty="0" smtClean="0"/>
          </a:p>
          <a:p>
            <a:pPr lvl="0"/>
            <a:endParaRPr lang="ru-RU" dirty="0"/>
          </a:p>
          <a:p>
            <a:pPr lvl="0"/>
            <a:endParaRPr lang="ru-RU" dirty="0" smtClean="0"/>
          </a:p>
          <a:p>
            <a:pPr lvl="0"/>
            <a:endParaRPr lang="ru-RU" dirty="0"/>
          </a:p>
          <a:p>
            <a:pPr lvl="0"/>
            <a:endParaRPr lang="ru-RU" dirty="0" smtClean="0"/>
          </a:p>
          <a:p>
            <a:pPr lvl="0"/>
            <a:endParaRPr lang="ru-RU" dirty="0"/>
          </a:p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73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esktop\223032570_40435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443" y="-1"/>
            <a:ext cx="9144000" cy="6826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3528" y="260648"/>
            <a:ext cx="856895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4000" dirty="0" smtClean="0">
              <a:latin typeface="Arial Black" panose="020B0A04020102020204" pitchFamily="34" charset="0"/>
            </a:endParaRPr>
          </a:p>
          <a:p>
            <a:r>
              <a:rPr lang="ru-RU" sz="4000" dirty="0">
                <a:solidFill>
                  <a:srgbClr val="006699"/>
                </a:solidFill>
                <a:latin typeface="Arial Black" panose="020B0A04020102020204" pitchFamily="34" charset="0"/>
              </a:rPr>
              <a:t> </a:t>
            </a:r>
            <a:r>
              <a:rPr lang="ru-RU" sz="4000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   </a:t>
            </a:r>
            <a:r>
              <a:rPr lang="en-US" sz="4000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III</a:t>
            </a:r>
            <a:r>
              <a:rPr lang="ru-RU" sz="4000" dirty="0">
                <a:solidFill>
                  <a:srgbClr val="006699"/>
                </a:solidFill>
                <a:latin typeface="Arial Black" panose="020B0A04020102020204" pitchFamily="34" charset="0"/>
              </a:rPr>
              <a:t>. Игровой практикум</a:t>
            </a:r>
          </a:p>
          <a:p>
            <a:r>
              <a:rPr lang="ru-RU" sz="4000" dirty="0">
                <a:latin typeface="Arial Black" panose="020B0A04020102020204" pitchFamily="34" charset="0"/>
              </a:rPr>
              <a:t> </a:t>
            </a:r>
            <a:endParaRPr lang="ru-RU" sz="4000" dirty="0" smtClean="0">
              <a:latin typeface="Arial Black" panose="020B0A04020102020204" pitchFamily="34" charset="0"/>
            </a:endParaRPr>
          </a:p>
          <a:p>
            <a:endParaRPr lang="ru-RU" sz="4000" dirty="0">
              <a:latin typeface="Arial Black" panose="020B0A04020102020204" pitchFamily="34" charset="0"/>
            </a:endParaRPr>
          </a:p>
          <a:p>
            <a:pPr algn="ctr"/>
            <a:r>
              <a:rPr lang="ru-RU" sz="4000" b="1" dirty="0" smtClean="0">
                <a:latin typeface="Monotype Corsiva" panose="03010101010201010101" pitchFamily="66" charset="0"/>
              </a:rPr>
              <a:t> </a:t>
            </a:r>
            <a:r>
              <a:rPr lang="ru-RU" sz="4000" b="1" dirty="0" smtClean="0">
                <a:solidFill>
                  <a:srgbClr val="006699"/>
                </a:solidFill>
                <a:latin typeface="Monotype Corsiva" panose="03010101010201010101" pitchFamily="66" charset="0"/>
              </a:rPr>
              <a:t>Проведение </a:t>
            </a:r>
            <a:r>
              <a:rPr lang="ru-RU" sz="4000" b="1" dirty="0">
                <a:solidFill>
                  <a:srgbClr val="006699"/>
                </a:solidFill>
                <a:latin typeface="Monotype Corsiva" panose="03010101010201010101" pitchFamily="66" charset="0"/>
              </a:rPr>
              <a:t>с участниками </a:t>
            </a:r>
          </a:p>
          <a:p>
            <a:pPr algn="ctr"/>
            <a:r>
              <a:rPr lang="ru-RU" sz="4000" b="1" dirty="0" smtClean="0">
                <a:solidFill>
                  <a:srgbClr val="006699"/>
                </a:solidFill>
                <a:latin typeface="Monotype Corsiva" panose="03010101010201010101" pitchFamily="66" charset="0"/>
              </a:rPr>
              <a:t>  </a:t>
            </a:r>
            <a:r>
              <a:rPr lang="ru-RU" sz="4000" b="1" dirty="0" err="1">
                <a:solidFill>
                  <a:srgbClr val="006699"/>
                </a:solidFill>
                <a:latin typeface="Monotype Corsiva" panose="03010101010201010101" pitchFamily="66" charset="0"/>
              </a:rPr>
              <a:t>конкурсно</a:t>
            </a:r>
            <a:r>
              <a:rPr lang="ru-RU" sz="4000" b="1" dirty="0">
                <a:solidFill>
                  <a:srgbClr val="006699"/>
                </a:solidFill>
                <a:latin typeface="Monotype Corsiva" panose="03010101010201010101" pitchFamily="66" charset="0"/>
              </a:rPr>
              <a:t> - игровой  </a:t>
            </a:r>
            <a:r>
              <a:rPr lang="ru-RU" sz="4000" b="1" dirty="0" smtClean="0">
                <a:solidFill>
                  <a:srgbClr val="006699"/>
                </a:solidFill>
                <a:latin typeface="Monotype Corsiva" panose="03010101010201010101" pitchFamily="66" charset="0"/>
              </a:rPr>
              <a:t>программы </a:t>
            </a:r>
            <a:r>
              <a:rPr lang="ru-RU" sz="3000" b="1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«</a:t>
            </a:r>
            <a:r>
              <a:rPr lang="ru-RU" sz="3000" b="1" dirty="0">
                <a:solidFill>
                  <a:srgbClr val="006699"/>
                </a:solidFill>
                <a:latin typeface="Arial Black" panose="020B0A04020102020204" pitchFamily="34" charset="0"/>
              </a:rPr>
              <a:t>Помним. Знаем. Соблюдаем!»</a:t>
            </a:r>
          </a:p>
        </p:txBody>
      </p:sp>
    </p:spTree>
    <p:extLst>
      <p:ext uri="{BB962C8B-B14F-4D97-AF65-F5344CB8AC3E}">
        <p14:creationId xmlns:p14="http://schemas.microsoft.com/office/powerpoint/2010/main" val="334473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216</Words>
  <Application>Microsoft Office PowerPoint</Application>
  <PresentationFormat>Экран (4:3)</PresentationFormat>
  <Paragraphs>170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Елена</cp:lastModifiedBy>
  <cp:revision>17</cp:revision>
  <dcterms:created xsi:type="dcterms:W3CDTF">2017-03-28T07:21:49Z</dcterms:created>
  <dcterms:modified xsi:type="dcterms:W3CDTF">2018-11-11T08:02:10Z</dcterms:modified>
</cp:coreProperties>
</file>