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30118451_69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6443" y="-1107504"/>
            <a:ext cx="12192000" cy="861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62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4268" y="20428"/>
            <a:ext cx="9681519" cy="683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80528" y="20428"/>
            <a:ext cx="9073008" cy="1135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</a:t>
            </a:r>
            <a:r>
              <a:rPr lang="ru-RU" sz="2400" b="1" dirty="0">
                <a:solidFill>
                  <a:srgbClr val="006699"/>
                </a:solidFill>
                <a:latin typeface="Arial Black" panose="020B0A04020102020204" pitchFamily="34" charset="0"/>
              </a:rPr>
              <a:t>. Из копилки личного опыта</a:t>
            </a:r>
          </a:p>
          <a:p>
            <a:pPr algn="ctr"/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r>
              <a:rPr lang="ru-RU" sz="20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endParaRPr lang="ru-RU" sz="20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1.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Базовый уровень</a:t>
            </a:r>
            <a:r>
              <a:rPr lang="ru-RU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(Идея </a:t>
            </a:r>
            <a:r>
              <a:rPr lang="ru-RU" sz="1600" dirty="0">
                <a:solidFill>
                  <a:srgbClr val="006699"/>
                </a:solidFill>
              </a:rPr>
              <a:t>программы - То ради чего! </a:t>
            </a:r>
            <a:r>
              <a:rPr lang="ru-RU" sz="1600" dirty="0" smtClean="0">
                <a:solidFill>
                  <a:srgbClr val="006699"/>
                </a:solidFill>
              </a:rPr>
              <a:t>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Актуальность программы,</a:t>
            </a:r>
            <a:endParaRPr lang="ru-RU" sz="1600" dirty="0">
              <a:solidFill>
                <a:srgbClr val="006699"/>
              </a:solidFill>
            </a:endParaRPr>
          </a:p>
          <a:p>
            <a:pPr lvl="0"/>
            <a:r>
              <a:rPr lang="ru-RU" sz="1600" dirty="0">
                <a:solidFill>
                  <a:srgbClr val="006699"/>
                </a:solidFill>
              </a:rPr>
              <a:t>Название </a:t>
            </a:r>
            <a:r>
              <a:rPr lang="ru-RU" sz="1600" dirty="0" smtClean="0">
                <a:solidFill>
                  <a:srgbClr val="006699"/>
                </a:solidFill>
              </a:rPr>
              <a:t>программы,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Критерии конкурсов,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Адресат </a:t>
            </a:r>
            <a:r>
              <a:rPr lang="ru-RU" sz="1600" dirty="0">
                <a:solidFill>
                  <a:srgbClr val="006699"/>
                </a:solidFill>
              </a:rPr>
              <a:t>(возраст </a:t>
            </a:r>
            <a:r>
              <a:rPr lang="ru-RU" sz="1600" dirty="0" smtClean="0">
                <a:solidFill>
                  <a:srgbClr val="006699"/>
                </a:solidFill>
              </a:rPr>
              <a:t>участников),Количество участников,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Место </a:t>
            </a:r>
            <a:r>
              <a:rPr lang="ru-RU" sz="1600" dirty="0">
                <a:solidFill>
                  <a:srgbClr val="006699"/>
                </a:solidFill>
              </a:rPr>
              <a:t>и время </a:t>
            </a:r>
            <a:r>
              <a:rPr lang="ru-RU" sz="1600" dirty="0" smtClean="0">
                <a:solidFill>
                  <a:srgbClr val="006699"/>
                </a:solidFill>
              </a:rPr>
              <a:t>проведения, Организация жюри,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Разработка  сценария,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err="1" smtClean="0">
                <a:solidFill>
                  <a:srgbClr val="006699"/>
                </a:solidFill>
              </a:rPr>
              <a:t>Оргвопросы</a:t>
            </a:r>
            <a:r>
              <a:rPr lang="ru-RU" sz="1600" dirty="0" smtClean="0">
                <a:solidFill>
                  <a:srgbClr val="006699"/>
                </a:solidFill>
              </a:rPr>
              <a:t> </a:t>
            </a:r>
            <a:r>
              <a:rPr lang="ru-RU" sz="1600" dirty="0">
                <a:solidFill>
                  <a:srgbClr val="006699"/>
                </a:solidFill>
              </a:rPr>
              <a:t>и т. д</a:t>
            </a:r>
            <a:r>
              <a:rPr lang="ru-RU" sz="1600" dirty="0" smtClean="0">
                <a:solidFill>
                  <a:srgbClr val="006699"/>
                </a:solidFill>
              </a:rPr>
              <a:t>.)</a:t>
            </a:r>
          </a:p>
          <a:p>
            <a:pPr lvl="0"/>
            <a:endParaRPr lang="ru-RU" sz="800" dirty="0">
              <a:solidFill>
                <a:srgbClr val="006699"/>
              </a:solidFill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2.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1 конкурс  «Вопрос – ответ» 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интеллектуальный, начиная с простых вопросов, вводя в тему участников </a:t>
            </a:r>
            <a:r>
              <a:rPr lang="ru-RU" sz="1600" dirty="0" smtClean="0">
                <a:solidFill>
                  <a:srgbClr val="006699"/>
                </a:solidFill>
              </a:rPr>
              <a:t>программы)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3.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2 конкурс «Самые эрудированные</a:t>
            </a:r>
            <a:r>
              <a:rPr lang="ru-RU" b="1" dirty="0" smtClean="0">
                <a:solidFill>
                  <a:srgbClr val="006699"/>
                </a:solidFill>
              </a:rPr>
              <a:t>»</a:t>
            </a:r>
            <a:r>
              <a:rPr lang="ru-RU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(Продумать </a:t>
            </a:r>
            <a:r>
              <a:rPr lang="ru-RU" sz="1600" dirty="0">
                <a:solidFill>
                  <a:srgbClr val="006699"/>
                </a:solidFill>
              </a:rPr>
              <a:t>конкурс так, чтобы обязательно работала вся команда. Можно и нужно использовать дидактический материал (каточки, таблицы, ребусы и т.д.)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4.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3 конкурс. «Блиц-ответ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(В </a:t>
            </a:r>
            <a:r>
              <a:rPr lang="ru-RU" sz="1600" dirty="0">
                <a:solidFill>
                  <a:srgbClr val="006699"/>
                </a:solidFill>
              </a:rPr>
              <a:t>этом конкурсе участвует один участник от команды. Команда сама выбирает, кто будет участвовать, тем самым выявляет лидерские качества участников</a:t>
            </a:r>
            <a:r>
              <a:rPr lang="ru-RU" sz="1600" dirty="0" smtClean="0">
                <a:solidFill>
                  <a:srgbClr val="006699"/>
                </a:solidFill>
              </a:rPr>
              <a:t>.) 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5.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4 конкурс. Творческий</a:t>
            </a:r>
            <a:r>
              <a:rPr lang="ru-RU" b="1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 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000" dirty="0" smtClean="0">
              <a:solidFill>
                <a:srgbClr val="006699"/>
              </a:solidFill>
            </a:endParaRPr>
          </a:p>
          <a:p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6.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5. Конкурс «Песенный</a:t>
            </a:r>
            <a:r>
              <a:rPr lang="ru-RU" sz="16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sz="16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600" b="1" dirty="0" smtClean="0">
              <a:solidFill>
                <a:srgbClr val="006699"/>
              </a:solidFill>
            </a:endParaRPr>
          </a:p>
          <a:p>
            <a:pPr lvl="0"/>
            <a:endParaRPr lang="ru-RU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7. ЭТАП:   6.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Подведение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итогов, награждение</a:t>
            </a:r>
            <a:r>
              <a:rPr lang="ru-RU" b="1" dirty="0">
                <a:solidFill>
                  <a:srgbClr val="006699"/>
                </a:solidFill>
              </a:rPr>
              <a:t>. </a:t>
            </a:r>
            <a:r>
              <a:rPr lang="ru-RU" sz="1400" b="1" dirty="0" smtClean="0">
                <a:solidFill>
                  <a:srgbClr val="006699"/>
                </a:solidFill>
              </a:rPr>
              <a:t>(</a:t>
            </a:r>
            <a:r>
              <a:rPr lang="ru-RU" sz="1400" dirty="0" smtClean="0">
                <a:solidFill>
                  <a:srgbClr val="006699"/>
                </a:solidFill>
              </a:rPr>
              <a:t>Обязательно </a:t>
            </a:r>
            <a:r>
              <a:rPr lang="ru-RU" sz="1400" dirty="0">
                <a:solidFill>
                  <a:srgbClr val="006699"/>
                </a:solidFill>
              </a:rPr>
              <a:t>песенный конкурс. Конкурс проводится без критерия оценки. В это время члены Жюри подводят итоги, подписывают грамоты и т.д</a:t>
            </a:r>
            <a:r>
              <a:rPr lang="ru-RU" sz="1400" dirty="0" smtClean="0">
                <a:solidFill>
                  <a:srgbClr val="006699"/>
                </a:solidFill>
              </a:rPr>
              <a:t>.) </a:t>
            </a:r>
            <a:endParaRPr lang="ru-RU" sz="1400" dirty="0">
              <a:solidFill>
                <a:srgbClr val="006699"/>
              </a:solidFill>
            </a:endParaRPr>
          </a:p>
          <a:p>
            <a:pPr lvl="0"/>
            <a:endParaRPr lang="ru-RU" dirty="0" smtClean="0">
              <a:solidFill>
                <a:srgbClr val="006699"/>
              </a:solidFill>
            </a:endParaRPr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1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" y="20428"/>
            <a:ext cx="958407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332656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i="1" dirty="0" smtClean="0">
              <a:latin typeface="Monotype Corsiva" panose="03010101010201010101" pitchFamily="66" charset="0"/>
            </a:endParaRPr>
          </a:p>
          <a:p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« 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Кто промолвил, что игра-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Несерьезное занятье?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Это с Музою объятье,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Это вечное «УРА»!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 признайтесь: для игры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Не бывает слово «поздно»,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Потому что в каждом взрослом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Спит ребенок до </a:t>
            </a:r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поры»</a:t>
            </a:r>
          </a:p>
          <a:p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Е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. В. 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Пальцев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–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участник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конкурса « Созвездие игры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2" y="0"/>
            <a:ext cx="9300835" cy="685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692" y="476672"/>
            <a:ext cx="93008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Всероссийский семинар – совещание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педагогов региональных координаторов и председателей Общероссийской общественно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- государственной</a:t>
            </a:r>
          </a:p>
          <a:p>
            <a:pPr algn="ctr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err="1" smtClean="0">
                <a:solidFill>
                  <a:srgbClr val="006699"/>
                </a:solidFill>
                <a:latin typeface="Arial Black" panose="020B0A04020102020204" pitchFamily="34" charset="0"/>
              </a:rPr>
              <a:t>детско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– юношеской организации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«Российское движение школьников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</a:p>
          <a:p>
            <a:pPr algn="ctr"/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54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«ЕЕ  ВЕЛИЧЕСТВО  ИГРА!»</a:t>
            </a:r>
            <a:endParaRPr lang="ru-RU" sz="54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        педагог-организатор  622 гимназии </a:t>
            </a:r>
          </a:p>
          <a:p>
            <a:pPr algn="ctr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Ирина Дмитриевна </a:t>
            </a:r>
            <a:r>
              <a:rPr lang="ru-RU" b="1" dirty="0" err="1" smtClean="0">
                <a:solidFill>
                  <a:srgbClr val="006699"/>
                </a:solidFill>
                <a:latin typeface="Arial Black" panose="020B0A04020102020204" pitchFamily="34" charset="0"/>
              </a:rPr>
              <a:t>Клоцбах</a:t>
            </a:r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" y="0"/>
            <a:ext cx="9188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5" y="476672"/>
            <a:ext cx="925025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Немного </a:t>
            </a:r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теории. </a:t>
            </a:r>
            <a:endParaRPr lang="ru-RU" sz="4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28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>
                <a:solidFill>
                  <a:srgbClr val="006699"/>
                </a:solidFill>
                <a:latin typeface="Arial Black" panose="020B0A04020102020204" pitchFamily="34" charset="0"/>
              </a:rPr>
              <a:t>«Игра  – радость в жизни ребенка</a:t>
            </a:r>
            <a:r>
              <a:rPr lang="ru-RU" sz="28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</a:p>
          <a:p>
            <a:pPr lvl="0" algn="ctr"/>
            <a:endParaRPr lang="ru-RU" sz="28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«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Заставить  играть нельзя, </a:t>
            </a:r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увлечь 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игрой можно!»</a:t>
            </a: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                      (С. Шмаков)</a:t>
            </a: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8407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32656"/>
            <a:ext cx="885698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Monotype Corsiva" panose="03010101010201010101" pitchFamily="66" charset="0"/>
              </a:rPr>
              <a:t> </a:t>
            </a:r>
            <a:endParaRPr lang="ru-RU" sz="3600" b="1" dirty="0" smtClean="0">
              <a:latin typeface="Monotype Corsiva" panose="03010101010201010101" pitchFamily="66" charset="0"/>
            </a:endParaRPr>
          </a:p>
          <a:p>
            <a:r>
              <a:rPr lang="ru-RU" sz="36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Игра</a:t>
            </a:r>
            <a:r>
              <a:rPr lang="ru-RU" sz="36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— многогранное понятие. </a:t>
            </a:r>
            <a:endParaRPr lang="ru-RU" sz="3600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Она означает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занятие,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отдых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развлечение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забаву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потеху,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утеху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соревнование,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упражнение,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тренинг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в 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процессе которых воспитательные требования взрослых к детям становятся их требованиями к самим себе,  значит, активным средством воспитания и самовоспитания. </a:t>
            </a: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146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-2849642"/>
            <a:ext cx="9217024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                                             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Функции 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игры:  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Обучающая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позволяет решить конкретные задачи воспитания и обучения, которые направлены на усвоение определенного программного материала и правил, которым должны следовать играющие. Важны обучающие игры также для нравственного— эстетического воспитания детей.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Развлекательная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способствует повышению эмоционально-положительного тонуса, развитию двигательной активности, питает ум ребенка неожиданными и яркими впечатлениями, создает благоприятную почву для установления эмоционального контакта между взрослым и ребенком.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Коммуникативная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состоит в развитии потребности обмениваться со сверстниками знаниями, умениями в процессе игр, общаться с ними и устанавливать на этой основе дружеские взаимоотношения, проявлять речевую </a:t>
            </a:r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активность.</a:t>
            </a:r>
            <a:endParaRPr lang="ru-RU" sz="14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4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Воспитательная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помогает выявить индивидуальные особенности детей, позволяет устранить нежелательные проявления в характере своих воспитанников.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Развивающая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заключается в развитии ребенка, коррекции того, что в нем заложено и проявлено.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Релаксационная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заключается в восстановлении физических и духовных сил ребенка.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Психологическая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состоит в развитии творческих способностей детей.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79" y="0"/>
            <a:ext cx="923942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332656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Что такое игровая программа?</a:t>
            </a:r>
          </a:p>
          <a:p>
            <a:r>
              <a:rPr lang="ru-RU" b="1" dirty="0">
                <a:solidFill>
                  <a:srgbClr val="006699"/>
                </a:solidFill>
              </a:rPr>
              <a:t> </a:t>
            </a:r>
            <a:endParaRPr lang="ru-RU" dirty="0">
              <a:solidFill>
                <a:srgbClr val="006699"/>
              </a:solidFill>
            </a:endParaRPr>
          </a:p>
          <a:p>
            <a:r>
              <a:rPr lang="ru-RU" sz="32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 </a:t>
            </a:r>
            <a:r>
              <a:rPr lang="ru-RU" sz="2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Игровая </a:t>
            </a:r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программа 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–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8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совокупность </a:t>
            </a: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игровых заданий объединенных либо какой-то формальной связкой (тема, праздничная или досуговая ситуация или же сценарным ходом).</a:t>
            </a:r>
          </a:p>
          <a:p>
            <a:r>
              <a:rPr lang="ru-RU" sz="3200" dirty="0">
                <a:solidFill>
                  <a:srgbClr val="006699"/>
                </a:solidFill>
                <a:latin typeface="Monotype Corsiva" panose="03010101010201010101" pitchFamily="66" charset="0"/>
              </a:rPr>
              <a:t> 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pPr defTabSz="876300">
              <a:tabLst>
                <a:tab pos="1790700" algn="l"/>
              </a:tabLst>
            </a:pPr>
            <a:r>
              <a:rPr lang="ru-RU" sz="32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</a:t>
            </a:r>
            <a:r>
              <a:rPr lang="ru-RU" sz="2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Какие </a:t>
            </a:r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бывают  игровые  программы: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Конкурсные ( </a:t>
            </a:r>
            <a:r>
              <a:rPr lang="ru-RU" sz="28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Интеллектуальные, Спортивные, Творческие и т. д.)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 Театрализованные </a:t>
            </a:r>
            <a:r>
              <a:rPr lang="ru-RU" sz="28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( игра-спектакль)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75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" y="20428"/>
            <a:ext cx="9584073" cy="683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404664"/>
            <a:ext cx="56166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1.  Участники.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2.  Задания.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3.  Критерии.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4.  Жюри.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5.  Призы.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6.  Ведущий.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7.  Реквизит.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8.  Техника.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9.  Помещение.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10.  Зрители.</a:t>
            </a:r>
          </a:p>
        </p:txBody>
      </p:sp>
    </p:spTree>
    <p:extLst>
      <p:ext uri="{BB962C8B-B14F-4D97-AF65-F5344CB8AC3E}">
        <p14:creationId xmlns:p14="http://schemas.microsoft.com/office/powerpoint/2010/main" val="413032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4268" y="20428"/>
            <a:ext cx="9681519" cy="683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80528" y="20428"/>
            <a:ext cx="9073008" cy="1135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</a:t>
            </a:r>
            <a:r>
              <a:rPr lang="ru-RU" sz="2400" b="1" dirty="0">
                <a:solidFill>
                  <a:srgbClr val="006699"/>
                </a:solidFill>
                <a:latin typeface="Arial Black" panose="020B0A04020102020204" pitchFamily="34" charset="0"/>
              </a:rPr>
              <a:t>. Из копилки личного опыта</a:t>
            </a:r>
          </a:p>
          <a:p>
            <a:pPr algn="ctr"/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r>
              <a:rPr lang="ru-RU" sz="20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endParaRPr lang="ru-RU" sz="20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1.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Базовый уровень</a:t>
            </a:r>
            <a:r>
              <a:rPr lang="ru-RU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(Идея </a:t>
            </a:r>
            <a:r>
              <a:rPr lang="ru-RU" sz="1600" dirty="0">
                <a:solidFill>
                  <a:srgbClr val="006699"/>
                </a:solidFill>
              </a:rPr>
              <a:t>программы - То ради чего! </a:t>
            </a:r>
            <a:r>
              <a:rPr lang="ru-RU" sz="1600" dirty="0" smtClean="0">
                <a:solidFill>
                  <a:srgbClr val="006699"/>
                </a:solidFill>
              </a:rPr>
              <a:t>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Актуальность программы,</a:t>
            </a:r>
            <a:endParaRPr lang="ru-RU" sz="1600" dirty="0">
              <a:solidFill>
                <a:srgbClr val="006699"/>
              </a:solidFill>
            </a:endParaRPr>
          </a:p>
          <a:p>
            <a:pPr lvl="0"/>
            <a:r>
              <a:rPr lang="ru-RU" sz="1600" dirty="0">
                <a:solidFill>
                  <a:srgbClr val="006699"/>
                </a:solidFill>
              </a:rPr>
              <a:t>Название </a:t>
            </a:r>
            <a:r>
              <a:rPr lang="ru-RU" sz="1600" dirty="0" smtClean="0">
                <a:solidFill>
                  <a:srgbClr val="006699"/>
                </a:solidFill>
              </a:rPr>
              <a:t>программы,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Критерии конкурсов,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Адресат </a:t>
            </a:r>
            <a:r>
              <a:rPr lang="ru-RU" sz="1600" dirty="0">
                <a:solidFill>
                  <a:srgbClr val="006699"/>
                </a:solidFill>
              </a:rPr>
              <a:t>(возраст </a:t>
            </a:r>
            <a:r>
              <a:rPr lang="ru-RU" sz="1600" dirty="0" smtClean="0">
                <a:solidFill>
                  <a:srgbClr val="006699"/>
                </a:solidFill>
              </a:rPr>
              <a:t>участников),Количество участников,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Место </a:t>
            </a:r>
            <a:r>
              <a:rPr lang="ru-RU" sz="1600" dirty="0">
                <a:solidFill>
                  <a:srgbClr val="006699"/>
                </a:solidFill>
              </a:rPr>
              <a:t>и время </a:t>
            </a:r>
            <a:r>
              <a:rPr lang="ru-RU" sz="1600" dirty="0" smtClean="0">
                <a:solidFill>
                  <a:srgbClr val="006699"/>
                </a:solidFill>
              </a:rPr>
              <a:t>проведения, Организация жюри,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Разработка  сценария,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err="1" smtClean="0">
                <a:solidFill>
                  <a:srgbClr val="006699"/>
                </a:solidFill>
              </a:rPr>
              <a:t>Оргвопросы</a:t>
            </a:r>
            <a:r>
              <a:rPr lang="ru-RU" sz="1600" dirty="0" smtClean="0">
                <a:solidFill>
                  <a:srgbClr val="006699"/>
                </a:solidFill>
              </a:rPr>
              <a:t> </a:t>
            </a:r>
            <a:r>
              <a:rPr lang="ru-RU" sz="1600" dirty="0">
                <a:solidFill>
                  <a:srgbClr val="006699"/>
                </a:solidFill>
              </a:rPr>
              <a:t>и т. д</a:t>
            </a:r>
            <a:r>
              <a:rPr lang="ru-RU" sz="1600" dirty="0" smtClean="0">
                <a:solidFill>
                  <a:srgbClr val="006699"/>
                </a:solidFill>
              </a:rPr>
              <a:t>.)</a:t>
            </a:r>
          </a:p>
          <a:p>
            <a:pPr lvl="0"/>
            <a:endParaRPr lang="ru-RU" sz="800" dirty="0">
              <a:solidFill>
                <a:srgbClr val="006699"/>
              </a:solidFill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2.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1 конкурс  «Вопрос – ответ» 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интеллектуальный, начиная с простых вопросов, вводя в тему участников </a:t>
            </a:r>
            <a:r>
              <a:rPr lang="ru-RU" sz="1600" dirty="0" smtClean="0">
                <a:solidFill>
                  <a:srgbClr val="006699"/>
                </a:solidFill>
              </a:rPr>
              <a:t>программы)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3.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2 конкурс «Самые эрудированные</a:t>
            </a:r>
            <a:r>
              <a:rPr lang="ru-RU" b="1" dirty="0" smtClean="0">
                <a:solidFill>
                  <a:srgbClr val="006699"/>
                </a:solidFill>
              </a:rPr>
              <a:t>»</a:t>
            </a:r>
            <a:r>
              <a:rPr lang="ru-RU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(Продумать </a:t>
            </a:r>
            <a:r>
              <a:rPr lang="ru-RU" sz="1600" dirty="0">
                <a:solidFill>
                  <a:srgbClr val="006699"/>
                </a:solidFill>
              </a:rPr>
              <a:t>конкурс так, чтобы обязательно работала вся команда. Можно и нужно использовать дидактический материал (каточки, таблицы, ребусы и т.д.)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4.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3 конкурс. «Блиц-ответ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(В </a:t>
            </a:r>
            <a:r>
              <a:rPr lang="ru-RU" sz="1600" dirty="0">
                <a:solidFill>
                  <a:srgbClr val="006699"/>
                </a:solidFill>
              </a:rPr>
              <a:t>этом конкурсе участвует один участник от команды. Команда сама выбирает, кто будет участвовать, тем самым выявляет лидерские качества участников</a:t>
            </a:r>
            <a:r>
              <a:rPr lang="ru-RU" sz="1600" dirty="0" smtClean="0">
                <a:solidFill>
                  <a:srgbClr val="006699"/>
                </a:solidFill>
              </a:rPr>
              <a:t>.) 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5.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4 конкурс. Творческий</a:t>
            </a:r>
            <a:r>
              <a:rPr lang="ru-RU" b="1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 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000" dirty="0" smtClean="0">
              <a:solidFill>
                <a:srgbClr val="006699"/>
              </a:solidFill>
            </a:endParaRPr>
          </a:p>
          <a:p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6.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5. Конкурс «Песенный</a:t>
            </a:r>
            <a:r>
              <a:rPr lang="ru-RU" sz="16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sz="16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600" b="1" dirty="0" smtClean="0">
              <a:solidFill>
                <a:srgbClr val="006699"/>
              </a:solidFill>
            </a:endParaRPr>
          </a:p>
          <a:p>
            <a:pPr lvl="0"/>
            <a:endParaRPr lang="ru-RU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7. ЭТАП:   6.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Подведение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итогов, награждение</a:t>
            </a:r>
            <a:r>
              <a:rPr lang="ru-RU" b="1" dirty="0">
                <a:solidFill>
                  <a:srgbClr val="006699"/>
                </a:solidFill>
              </a:rPr>
              <a:t>. </a:t>
            </a:r>
            <a:r>
              <a:rPr lang="ru-RU" sz="1400" b="1" dirty="0" smtClean="0">
                <a:solidFill>
                  <a:srgbClr val="006699"/>
                </a:solidFill>
              </a:rPr>
              <a:t>(</a:t>
            </a:r>
            <a:r>
              <a:rPr lang="ru-RU" sz="1400" dirty="0" smtClean="0">
                <a:solidFill>
                  <a:srgbClr val="006699"/>
                </a:solidFill>
              </a:rPr>
              <a:t>Обязательно </a:t>
            </a:r>
            <a:r>
              <a:rPr lang="ru-RU" sz="1400" dirty="0">
                <a:solidFill>
                  <a:srgbClr val="006699"/>
                </a:solidFill>
              </a:rPr>
              <a:t>песенный конкурс. Конкурс проводится без критерия оценки. В это время члены Жюри подводят итоги, подписывают грамоты и т.д</a:t>
            </a:r>
            <a:r>
              <a:rPr lang="ru-RU" sz="1400" dirty="0" smtClean="0">
                <a:solidFill>
                  <a:srgbClr val="006699"/>
                </a:solidFill>
              </a:rPr>
              <a:t>.) </a:t>
            </a:r>
            <a:endParaRPr lang="ru-RU" sz="1400" dirty="0">
              <a:solidFill>
                <a:srgbClr val="006699"/>
              </a:solidFill>
            </a:endParaRPr>
          </a:p>
          <a:p>
            <a:pPr lvl="0"/>
            <a:endParaRPr lang="ru-RU" dirty="0" smtClean="0">
              <a:solidFill>
                <a:srgbClr val="006699"/>
              </a:solidFill>
            </a:endParaRPr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3" y="-1"/>
            <a:ext cx="9144000" cy="682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60648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 smtClean="0">
              <a:latin typeface="Arial Black" panose="020B0A04020102020204" pitchFamily="34" charset="0"/>
            </a:endParaRPr>
          </a:p>
          <a:p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</a:t>
            </a:r>
            <a:r>
              <a:rPr lang="en-US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III</a:t>
            </a:r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. Игровой практикум</a:t>
            </a:r>
          </a:p>
          <a:p>
            <a:r>
              <a:rPr lang="ru-RU" sz="4000" dirty="0">
                <a:latin typeface="Arial Black" panose="020B0A04020102020204" pitchFamily="34" charset="0"/>
              </a:rPr>
              <a:t> </a:t>
            </a:r>
            <a:endParaRPr lang="ru-RU" sz="4000" dirty="0" smtClean="0">
              <a:latin typeface="Arial Black" panose="020B0A04020102020204" pitchFamily="34" charset="0"/>
            </a:endParaRPr>
          </a:p>
          <a:p>
            <a:endParaRPr lang="ru-RU" sz="4000" dirty="0">
              <a:latin typeface="Arial Black" panose="020B0A04020102020204" pitchFamily="34" charset="0"/>
            </a:endParaRP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Проведение 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с участниками </a:t>
            </a:r>
          </a:p>
          <a:p>
            <a:pPr algn="ctr"/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</a:t>
            </a:r>
            <a:r>
              <a:rPr lang="ru-RU" sz="4000" b="1" dirty="0" err="1">
                <a:solidFill>
                  <a:srgbClr val="006699"/>
                </a:solidFill>
                <a:latin typeface="Monotype Corsiva" panose="03010101010201010101" pitchFamily="66" charset="0"/>
              </a:rPr>
              <a:t>конкурсно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 - игровой 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программы </a:t>
            </a:r>
            <a:r>
              <a:rPr lang="ru-RU" sz="3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«</a:t>
            </a:r>
            <a:r>
              <a:rPr lang="ru-RU" sz="30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Помним. Знаем. Соблюдаем!»</a:t>
            </a:r>
          </a:p>
        </p:txBody>
      </p:sp>
    </p:spTree>
    <p:extLst>
      <p:ext uri="{BB962C8B-B14F-4D97-AF65-F5344CB8AC3E}">
        <p14:creationId xmlns:p14="http://schemas.microsoft.com/office/powerpoint/2010/main" val="33447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216</Words>
  <Application>Microsoft Office PowerPoint</Application>
  <PresentationFormat>Экран (4:3)</PresentationFormat>
  <Paragraphs>170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Елена</cp:lastModifiedBy>
  <cp:revision>17</cp:revision>
  <dcterms:created xsi:type="dcterms:W3CDTF">2017-03-28T07:21:49Z</dcterms:created>
  <dcterms:modified xsi:type="dcterms:W3CDTF">2018-11-11T08:02:10Z</dcterms:modified>
</cp:coreProperties>
</file>