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9" r:id="rId4"/>
    <p:sldId id="260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A26"/>
    <a:srgbClr val="B2C93A"/>
    <a:srgbClr val="D2DF8C"/>
    <a:srgbClr val="99AE30"/>
    <a:srgbClr val="DBE6A4"/>
    <a:srgbClr val="0A8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8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"/>
            <a:ext cx="9144000" cy="6848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10" y="1006678"/>
            <a:ext cx="7772400" cy="153518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8987" y="2761356"/>
            <a:ext cx="3785013" cy="11311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164156"/>
            <a:ext cx="9051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II СЪЕЗД ПЕДАГОГИЧЕСКИХ РАБОТНИКОВ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Ханты-Мансийского автономного округа - Югры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«Эффективное управление как основа повышения качества образования»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125773" y="4073899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46648" y="4609248"/>
            <a:ext cx="192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28-29</a:t>
            </a:r>
            <a:r>
              <a:rPr lang="en-US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августа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8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506590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r>
              <a:rPr lang="ru-RU" dirty="0" smtClean="0"/>
              <a:t>II СЪЕЗД ПЕДАГОГИЧЕСКИХ РАБОТНИКОВ</a:t>
            </a:r>
            <a:r>
              <a:rPr lang="en-US" dirty="0" smtClean="0"/>
              <a:t> </a:t>
            </a:r>
            <a:r>
              <a:rPr lang="ru-RU" dirty="0" smtClean="0"/>
              <a:t>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314193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470014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r>
              <a:rPr lang="ru-RU" dirty="0" smtClean="0"/>
              <a:t>II СЪЕЗД ПЕДАГОГИЧЕСКИХ РАБОТНИКОВ</a:t>
            </a:r>
            <a:r>
              <a:rPr lang="en-US" dirty="0" smtClean="0"/>
              <a:t> </a:t>
            </a:r>
            <a:r>
              <a:rPr lang="ru-RU" dirty="0" smtClean="0"/>
              <a:t>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35834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466" y="25899"/>
            <a:ext cx="594779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728000" cy="127226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1805" y="6543279"/>
            <a:ext cx="5569843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r>
              <a:rPr lang="ru-RU" dirty="0" smtClean="0"/>
              <a:t>II СЪЕЗД ПЕДАГОГИЧЕСКИХ РАБОТНИКОВ</a:t>
            </a:r>
            <a:r>
              <a:rPr lang="en-US" dirty="0" smtClean="0"/>
              <a:t> </a:t>
            </a:r>
            <a:r>
              <a:rPr lang="ru-RU" dirty="0" smtClean="0"/>
              <a:t>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8915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"/>
            <a:ext cx="9144000" cy="6848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66" y="463812"/>
            <a:ext cx="7886700" cy="238533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434" y="29011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DBE6A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8125773" y="4073899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ru-RU" sz="3200" b="1" dirty="0" smtClean="0">
                <a:solidFill>
                  <a:srgbClr val="FF0000"/>
                </a:solidFill>
              </a:rPr>
              <a:t>17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146648" y="4609248"/>
            <a:ext cx="192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28-29</a:t>
            </a:r>
            <a:r>
              <a:rPr lang="en-US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августа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0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518782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r>
              <a:rPr lang="ru-RU" dirty="0" smtClean="0"/>
              <a:t>II СЪЕЗД ПЕДАГОГИЧЕСКИХ РАБОТНИКОВ</a:t>
            </a:r>
            <a:r>
              <a:rPr lang="en-US" dirty="0" smtClean="0"/>
              <a:t> </a:t>
            </a:r>
            <a:r>
              <a:rPr lang="ru-RU" dirty="0" smtClean="0"/>
              <a:t>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238927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868" y="112143"/>
            <a:ext cx="6148225" cy="106958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290194" y="6551668"/>
            <a:ext cx="5537070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r>
              <a:rPr lang="ru-RU" dirty="0" smtClean="0"/>
              <a:t>II СЪЕЗД ПЕДАГОГИЧЕСКИХ РАБОТНИКОВ</a:t>
            </a:r>
            <a:r>
              <a:rPr lang="en-US" dirty="0" smtClean="0"/>
              <a:t> </a:t>
            </a:r>
            <a:r>
              <a:rPr lang="ru-RU" dirty="0" smtClean="0"/>
              <a:t>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207317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537070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r>
              <a:rPr lang="ru-RU" dirty="0" smtClean="0"/>
              <a:t>II СЪЕЗД ПЕДАГОГИЧЕСКИХ РАБОТНИКОВ</a:t>
            </a:r>
            <a:r>
              <a:rPr lang="en-US" dirty="0" smtClean="0"/>
              <a:t> </a:t>
            </a:r>
            <a:r>
              <a:rPr lang="ru-RU" dirty="0" smtClean="0"/>
              <a:t>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55798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500494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II СЪЕЗД ПЕДАГОГИЧЕСКИХ РАБОТНИКОВ</a:t>
            </a:r>
            <a:r>
              <a:rPr lang="en-US" dirty="0" smtClean="0"/>
              <a:t> </a:t>
            </a:r>
            <a:r>
              <a:rPr lang="ru-RU" dirty="0" smtClean="0"/>
              <a:t>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16469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74720"/>
            <a:ext cx="2949178" cy="9752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199" y="1374720"/>
            <a:ext cx="4629150" cy="4792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4969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524878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II СЪЕЗД ПЕДАГОГИЧЕСКИХ РАБОТНИКОВ</a:t>
            </a:r>
            <a:r>
              <a:rPr lang="en-US" dirty="0" smtClean="0"/>
              <a:t> </a:t>
            </a:r>
            <a:r>
              <a:rPr lang="ru-RU" dirty="0" smtClean="0"/>
              <a:t>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98992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27" y="1310868"/>
            <a:ext cx="2949178" cy="1062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199" y="13327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027" y="239477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482206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r>
              <a:rPr lang="ru-RU" dirty="0" smtClean="0"/>
              <a:t>II СЪЕЗД ПЕДАГОГИЧЕСКИХ РАБОТНИКОВ</a:t>
            </a:r>
            <a:r>
              <a:rPr lang="en-US" dirty="0" smtClean="0"/>
              <a:t> </a:t>
            </a:r>
            <a:r>
              <a:rPr lang="ru-RU" dirty="0" smtClean="0"/>
              <a:t>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273105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6259" y="0"/>
            <a:ext cx="59900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616318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B2C93A"/>
                </a:solidFill>
              </a:defRPr>
            </a:lvl1pPr>
          </a:lstStyle>
          <a:p>
            <a:r>
              <a:rPr lang="ru-RU" dirty="0" smtClean="0"/>
              <a:t>II СЪЕЗД ПЕДАГОГИЧЕСКИХ РАБОТНИКОВ</a:t>
            </a:r>
            <a:r>
              <a:rPr lang="en-US" dirty="0" smtClean="0"/>
              <a:t> </a:t>
            </a:r>
            <a:r>
              <a:rPr lang="ru-RU" dirty="0" smtClean="0"/>
              <a:t>ХАНТЫ-МАНСИЙСКОГО АВТОНОМНОГО ОКРУГА - ЮГРЫ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2762" y="6356351"/>
            <a:ext cx="56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2D2F-E227-4195-83DE-9B080AF827A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-1"/>
            <a:ext cx="1726012" cy="1270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515787" y="-1"/>
            <a:ext cx="1628213" cy="127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592888"/>
            <a:ext cx="22288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2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A88C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98A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98A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98A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98A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98A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ru-RU" sz="2400" smtClean="0"/>
              <a:t>Управление образовательными </a:t>
            </a:r>
            <a:r>
              <a:rPr lang="ru-RU" sz="2400" dirty="0" smtClean="0"/>
              <a:t>программами в детском лагере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3071880" y="2788402"/>
            <a:ext cx="28803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Детский лагерь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731274">
            <a:off x="2460840" y="246532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772816"/>
            <a:ext cx="187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Сам ребенок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 rot="20779742">
            <a:off x="2380779" y="4333645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7295" y="4396462"/>
            <a:ext cx="106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емья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 rot="9116184">
            <a:off x="6004980" y="2414243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99104" y="1763917"/>
            <a:ext cx="203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Образовательные учреждения</a:t>
            </a:r>
            <a:endParaRPr lang="ru-RU" b="1" dirty="0"/>
          </a:p>
        </p:txBody>
      </p:sp>
      <p:sp>
        <p:nvSpPr>
          <p:cNvPr id="11" name="Стрелка вправо 10"/>
          <p:cNvSpPr/>
          <p:nvPr/>
        </p:nvSpPr>
        <p:spPr>
          <a:xfrm rot="10620673">
            <a:off x="6169979" y="3754181"/>
            <a:ext cx="501152" cy="343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57503" y="3839781"/>
            <a:ext cx="213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</a:t>
            </a:r>
            <a:r>
              <a:rPr lang="ru-RU" b="1" dirty="0" smtClean="0"/>
              <a:t>осударство</a:t>
            </a:r>
            <a:endParaRPr lang="ru-RU" b="1" dirty="0"/>
          </a:p>
        </p:txBody>
      </p:sp>
      <p:sp>
        <p:nvSpPr>
          <p:cNvPr id="14" name="Стрелка вправо 13"/>
          <p:cNvSpPr/>
          <p:nvPr/>
        </p:nvSpPr>
        <p:spPr>
          <a:xfrm rot="13431692">
            <a:off x="5311260" y="479715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35556" y="5373216"/>
            <a:ext cx="213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Сообщества </a:t>
            </a:r>
          </a:p>
          <a:p>
            <a:pPr algn="ctr"/>
            <a:r>
              <a:rPr lang="ru-RU" b="1" dirty="0" smtClean="0"/>
              <a:t>(формальные и неформальные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5" y="2368450"/>
            <a:ext cx="1780366" cy="110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42" y="4822095"/>
            <a:ext cx="1748571" cy="17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21" y="4767493"/>
            <a:ext cx="1602959" cy="13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36" y="2562001"/>
            <a:ext cx="1602763" cy="99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0" y="5008723"/>
            <a:ext cx="1796628" cy="119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Государственная политика в отношении летнего отдыха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b="1" i="1" dirty="0" smtClean="0"/>
              <a:t>Федеральный закон от 28 декабря 2016 г. № 465-ФЗ "О внесении  изменений в отдельные законодательные акты Российской Федерации в  части совершенствования государственного регулирования организаций  отдыха и оздоровления детей«</a:t>
            </a:r>
          </a:p>
          <a:p>
            <a:pPr algn="just">
              <a:buNone/>
            </a:pPr>
            <a:r>
              <a:rPr lang="ru-RU" sz="1800" b="1" i="1" dirty="0" smtClean="0"/>
              <a:t>Распоряжение Правительства Российской Федерации от 22 мая 2017 г. № 978-р «Основы государственного регулирования и государственного контроля организации отдыха и оздоровления детей» </a:t>
            </a:r>
          </a:p>
          <a:p>
            <a:pPr algn="just">
              <a:buNone/>
            </a:pPr>
            <a:r>
              <a:rPr lang="ru-RU" sz="1800" dirty="0" smtClean="0"/>
              <a:t> </a:t>
            </a:r>
            <a:r>
              <a:rPr lang="ru-RU" sz="1800" b="1" i="1" dirty="0" smtClean="0"/>
              <a:t>Приказ </a:t>
            </a:r>
            <a:r>
              <a:rPr lang="ru-RU" sz="1800" b="1" i="1" dirty="0" err="1" smtClean="0"/>
              <a:t>Минобрнауки</a:t>
            </a:r>
            <a:r>
              <a:rPr lang="ru-RU" sz="1800" b="1" i="1" dirty="0" smtClean="0"/>
              <a:t> России от 13.07.2017 № 656</a:t>
            </a:r>
            <a:br>
              <a:rPr lang="ru-RU" sz="1800" b="1" i="1" dirty="0" smtClean="0"/>
            </a:br>
            <a:r>
              <a:rPr lang="ru-RU" sz="1800" b="1" i="1" dirty="0" smtClean="0"/>
              <a:t>"Об утверждении примерных положений об организациях отдыха детей и их оздоровления"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70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i="1" dirty="0" smtClean="0"/>
              <a:t>Распоряжение Правительства Российской Федерации от 22 мая 2017 г. № 978-р «Основы государственного регулирования и государственного контроля организации отдыха и оздоровления детей»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/>
              <a:t>разработка и внедрение программ отдыха и оздоровления детей, в том числе </a:t>
            </a:r>
            <a:r>
              <a:rPr lang="ru-RU" b="1" dirty="0" smtClean="0">
                <a:solidFill>
                  <a:srgbClr val="FF0000"/>
                </a:solidFill>
              </a:rPr>
              <a:t>дополнительных общеобразовательных программ</a:t>
            </a:r>
            <a:r>
              <a:rPr lang="ru-RU" dirty="0" smtClean="0"/>
              <a:t>, разработанных в соответствии со Стратегией развития воспитания в Российской Федерации на период до 2025 года, утвержденной распоряжением Правительства Российской Федерации от 29 мая 2015 г. № 996-р; </a:t>
            </a:r>
          </a:p>
          <a:p>
            <a:pPr lvl="0" algn="just"/>
            <a:r>
              <a:rPr lang="ru-RU" dirty="0" smtClean="0"/>
              <a:t>поддержка программ отдыха и оздоровления детей, в том числе дополнительных общеобразовательных программ, направленных на формирование </a:t>
            </a:r>
            <a:r>
              <a:rPr lang="ru-RU" b="1" dirty="0" smtClean="0">
                <a:solidFill>
                  <a:srgbClr val="FF0000"/>
                </a:solidFill>
              </a:rPr>
              <a:t>активной гражданской позиции, национально-государственной идентичности, </a:t>
            </a:r>
            <a:r>
              <a:rPr lang="ru-RU" dirty="0" smtClean="0"/>
              <a:t>воспитание уважения к представителям различных народов и национальностей </a:t>
            </a:r>
            <a:r>
              <a:rPr lang="ru-RU" b="1" dirty="0" smtClean="0">
                <a:solidFill>
                  <a:srgbClr val="FF0000"/>
                </a:solidFill>
              </a:rPr>
              <a:t>и укрепление нравственных ценностей; </a:t>
            </a:r>
          </a:p>
          <a:p>
            <a:pPr lvl="0" algn="just"/>
            <a:r>
              <a:rPr lang="ru-RU" dirty="0" smtClean="0"/>
              <a:t>развитие </a:t>
            </a:r>
            <a:r>
              <a:rPr lang="ru-RU" b="1" dirty="0" smtClean="0">
                <a:solidFill>
                  <a:srgbClr val="FF0000"/>
                </a:solidFill>
              </a:rPr>
              <a:t>вариативности программ </a:t>
            </a:r>
            <a:r>
              <a:rPr lang="ru-RU" dirty="0" smtClean="0"/>
              <a:t>отдыха и оздоровления детей;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консолидация возможностей </a:t>
            </a:r>
            <a:r>
              <a:rPr lang="ru-RU" dirty="0" smtClean="0"/>
              <a:t>педагогического сообщества, органов государственной власти, детских и молодежных общественных и общественно-государственных организаций и объединений, специалистов сферы организации отдыха и оздоровления детей для совершенствования системы воспитания детей в Российской Федерации. 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i="1" dirty="0" smtClean="0"/>
              <a:t>Приказ </a:t>
            </a:r>
            <a:r>
              <a:rPr lang="ru-RU" sz="2400" i="1" dirty="0" err="1" smtClean="0"/>
              <a:t>Минобрнауки</a:t>
            </a:r>
            <a:r>
              <a:rPr lang="ru-RU" sz="2400" i="1" dirty="0" smtClean="0"/>
              <a:t> России от 13.07.2017 № 656 "Об утверждении примерных положений об организациях отдыха детей и их оздоровления"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7285" y="1470454"/>
          <a:ext cx="8714345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869"/>
                <a:gridCol w="1742869"/>
                <a:gridCol w="1742869"/>
                <a:gridCol w="1742869"/>
                <a:gridCol w="1742869"/>
              </a:tblGrid>
              <a:tr h="16552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 отдыха детей и их оздоровления сезонного действия или круглогодичного действия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40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ДЕТСКИЙ ЦЕНТР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ШКОЛЬНЫЙ</a:t>
                      </a:r>
                      <a:r>
                        <a:rPr lang="ru-RU" sz="1000" baseline="0" dirty="0" smtClean="0"/>
                        <a:t> ЛАГЕРЬ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ТРУДОВОЙ</a:t>
                      </a:r>
                      <a:r>
                        <a:rPr lang="ru-RU" sz="1000" baseline="0" dirty="0" smtClean="0"/>
                        <a:t> ЛАГЕРЬ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ПРОФИЛЬНЫЙ</a:t>
                      </a:r>
                      <a:r>
                        <a:rPr lang="ru-RU" sz="1000" baseline="0" dirty="0" smtClean="0"/>
                        <a:t> ЛАГЕРЬ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ТЕМАТИЧЕСКИЙ</a:t>
                      </a:r>
                      <a:r>
                        <a:rPr lang="ru-RU" sz="1000" baseline="0" dirty="0" smtClean="0"/>
                        <a:t> ЛАГЕРЬ</a:t>
                      </a:r>
                      <a:endParaRPr lang="ru-RU" sz="1000" dirty="0"/>
                    </a:p>
                  </a:txBody>
                  <a:tcPr/>
                </a:tc>
              </a:tr>
              <a:tr h="530577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7 до 17 лет включительно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6 лет и 6 месяцев до 17 лет включительно, обучающихся в образовательных организациях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лиц, достигших возраста 14 лет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7 до 18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7 до 18 лет</a:t>
                      </a:r>
                      <a:endParaRPr lang="ru-RU" sz="1200" dirty="0"/>
                    </a:p>
                  </a:txBody>
                  <a:tcPr/>
                </a:tc>
              </a:tr>
              <a:tr h="23263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мероприятий, направленных на отдых, оздоровление и развитие детей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мероприятий, направленных на отдых и оздоровление детей, в каникулярное время, а также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дополнительных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общеразвивающих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программ.</a:t>
                      </a:r>
                    </a:p>
                    <a:p>
                      <a:pPr algn="just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трудовой деятельности подростков, не требующей квалификации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трудовое воспитание подростков,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профессиональной ориентации подростков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организация отдыха и оздоровления подростков в трудовом лагере.</a:t>
                      </a:r>
                    </a:p>
                    <a:p>
                      <a:pPr algn="just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развития творчески одаренных или социально активных детей, имеющих достижения в определенной сфере деятельности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соответствующей направленности профильного лагеря, а также организация и проведение мероприятий, направленных на отдых и оздоровление детей.</a:t>
                      </a:r>
                    </a:p>
                    <a:p>
                      <a:pPr algn="just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развития разносторонних интересов детей с учетом направленности (тематики) программ смен тематического лагеря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(оборонно-спортивные, туристические, эколого-биологические, творческие, историко-патриотические, технические, краеведческие и иные направленности (тематики) программ смен), а также организация и проведение мероприятий, направленных на отдых и оздоровление детей.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i="1" dirty="0" smtClean="0"/>
              <a:t>Приказ </a:t>
            </a:r>
            <a:r>
              <a:rPr lang="ru-RU" sz="2400" i="1" dirty="0" err="1" smtClean="0"/>
              <a:t>Минобрнауки</a:t>
            </a:r>
            <a:r>
              <a:rPr lang="ru-RU" sz="2400" i="1" dirty="0" smtClean="0"/>
              <a:t> России от 13.07.2017 № 656 "Об утверждении примерных положений об организациях отдыха детей и их оздоровления"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6441" y="1410159"/>
          <a:ext cx="8582135" cy="13525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27"/>
                <a:gridCol w="1716427"/>
                <a:gridCol w="1716427"/>
                <a:gridCol w="1716427"/>
                <a:gridCol w="1716427"/>
              </a:tblGrid>
              <a:tr h="37287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 отдыха детей и их оздоровления сезонного действия или круглогодичного действия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879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ДЕТСКИЙ ЦЕНТР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ШКОЛЬНЫЙ</a:t>
                      </a:r>
                      <a:r>
                        <a:rPr lang="ru-RU" sz="1000" baseline="0" dirty="0" smtClean="0"/>
                        <a:t> ЛАГЕРЬ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ТРУДОВОЙ</a:t>
                      </a:r>
                      <a:r>
                        <a:rPr lang="ru-RU" sz="1000" baseline="0" dirty="0" smtClean="0"/>
                        <a:t> ЛАГЕРЬ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ПРОФИЛЬНЫЙ</a:t>
                      </a:r>
                      <a:r>
                        <a:rPr lang="ru-RU" sz="1000" baseline="0" dirty="0" smtClean="0"/>
                        <a:t> ЛАГЕРЬ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ТЕМАТИЧЕСКИЙ</a:t>
                      </a:r>
                      <a:r>
                        <a:rPr lang="ru-RU" sz="1000" baseline="0" dirty="0" smtClean="0"/>
                        <a:t> ЛАГЕРЬ</a:t>
                      </a:r>
                      <a:endParaRPr lang="ru-RU" sz="1000" dirty="0"/>
                    </a:p>
                  </a:txBody>
                  <a:tcPr/>
                </a:tc>
              </a:tr>
              <a:tr h="1278002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1.создание и обеспечение необходимых условий для всестороннего творческого, личностного развития и формирования внутренней позиции личности, социального становления личности ребенка, эффективной социализации детей, в том числе для развития их коммуникативных и лидерских качеств, формирования у детей готовности к выполнению разнообразных социальных функций в обществе, удовлетворения индивидуальных потребностей детей в интеллектуальном, нравственном и физическом совершенствовании, а также в занятиях физической культурой, спортом и туризмом;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обеспечение духовно-нравственного, эстетического, гражданско-патриотического, физического, трудового воспитания детей;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3.охрана и укрепление здоровья детей;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формирование у детей культуры и навыков здорового и безопасного образа жизни, общей культуры детей;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5.профессиональная ориентация детей.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1.выявление и развитие творческого потенциала детей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развитие разносторонних интересов детей, удовлетворение их индивидуальных потребностей в интеллектуальном, нравственном и физическом совершенствовании, а также в занятиях физической культурой, спортом и туризмом;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2.социализация детей, развитие коммуникативных и лидерских качеств детей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формирование у детей культуры и навыков здорового и безопасного образа жизни, общей культуры детей, обеспечение духовно-нравственного, гражданско-патриотического, трудового воспитания детей;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3.организация размещения, проживания (при круглосуточном пребывании) детей в школьном лагере и обеспечение их питанием в соответствии с санитарно-эпидемиологическими правилами и гигиеническими нормативами Российской Федерации;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создание и обеспечение необходимых условий для личностного развития, укрепления здоровья, профессионального самоопределения и творческого труда детей.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1.вовлечение подростков в общественно-полезную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2.трудовое воспитание и формирование личностных качеств подростков;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3.социально-трудовая подготовка подростков, приобретение ими практических трудовых умений и навыков;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обучение подростков основам техники безопасности и охраны труда при выполнении работ, предусмотренных программой трудового лагеря;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развитие разносторонних интересов подростков, удовлетворение их индивидуальных потребностей в интеллектуальном, нравственном и физическом совершенствовании, а также в занятиях физической культурой, спортом и туризмом;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создание и обеспечение необходимых условий для личностного развития, укрепления здоровья, профессионального самоопределения и творческого труда подростков;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7.формирование культуры здорового и безопасного образа жизни, общей культуры подростков;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социализация подростков, развитие коммуникативных и лидерских качеств подростков, профессиональная ориентация подростков.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развитие интеллектуального и творческого потенциала детей, знаний, умений и навыков в определенном виде (видах) социального, художественного, научно-технического и ином виде (видах)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 детей интереса к конкретным областям знаний, мотивации к углубленному изучению отдельных предметов, совершенствованию в определенном виде (видах) деятельности, научного мировоззрения;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создание условий для социального становления личности ребенка, формирования у него готовности к выполнению разнообразных социальных функций в обществе, в том числе для профессиональной ориентации ребенка;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г) создание и обеспечение необходимых условий для личностного развития, укрепления здоровья, профессионального, личностного самоопределения и творческого развития детей;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профессиональная ориентация детей;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е) социализация детей, развитие коммуникативных и лидерских качеств детей;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ж) обеспечение духовно-нравственного, гражданско-патриотического, трудового воспитания детей.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1.формирование и развитие личности ребенка, в том числе развитие разносторонних интересов детей, их творческого потенциала, удовлетворение их индивидуальных потребностей в интеллектуальном, нравственном и физическом совершенствовании, а также в занятиях физической культурой, спортом и туризмом;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2.создание условий для отдыха и оздоровления детей с учетом направленности (тематики) программ смен тематического лагеря в зависимости от инфраструктуры тематического лагеря;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3.формирование у детей навыков здорового и безопасного образа жизни, общей культуры детей;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4.организация досуга и творческого развития детей с учетом направленности (тематики) программ смен тематического лагеря;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5.обеспечение духовно-нравственного, гражданско-патриотического, трудового воспитания детей;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7.социализация детей, развитие коммуникативных и лидерских качеств детей.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1133</Words>
  <Application>Microsoft Office PowerPoint</Application>
  <PresentationFormat>Экран (4:3)</PresentationFormat>
  <Paragraphs>71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Управление образовательными программами в детском лагере</vt:lpstr>
      <vt:lpstr>Государственная политика в отношении летнего отдыха детей</vt:lpstr>
      <vt:lpstr>Распоряжение Правительства Российской Федерации от 22 мая 2017 г. № 978-р «Основы государственного регулирования и государственного контроля организации отдыха и оздоровления детей» </vt:lpstr>
      <vt:lpstr> Приказ Минобрнауки России от 13.07.2017 № 656 "Об утверждении примерных положений об организациях отдыха детей и их оздоровления" </vt:lpstr>
      <vt:lpstr> Приказ Минобрнауки России от 13.07.2017 № 656 "Об утверждении примерных положений об организациях отдыха детей и их оздоровления"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Елена</cp:lastModifiedBy>
  <cp:revision>33</cp:revision>
  <dcterms:created xsi:type="dcterms:W3CDTF">2016-08-22T04:09:12Z</dcterms:created>
  <dcterms:modified xsi:type="dcterms:W3CDTF">2017-09-11T00:34:48Z</dcterms:modified>
</cp:coreProperties>
</file>