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0"/>
  </p:notesMasterIdLst>
  <p:sldIdLst>
    <p:sldId id="256" r:id="rId2"/>
    <p:sldId id="291" r:id="rId3"/>
    <p:sldId id="307" r:id="rId4"/>
    <p:sldId id="295" r:id="rId5"/>
    <p:sldId id="299" r:id="rId6"/>
    <p:sldId id="313" r:id="rId7"/>
    <p:sldId id="303" r:id="rId8"/>
    <p:sldId id="311" r:id="rId9"/>
    <p:sldId id="309" r:id="rId10"/>
    <p:sldId id="285" r:id="rId11"/>
    <p:sldId id="314" r:id="rId12"/>
    <p:sldId id="286" r:id="rId13"/>
    <p:sldId id="302" r:id="rId14"/>
    <p:sldId id="293" r:id="rId15"/>
    <p:sldId id="280" r:id="rId16"/>
    <p:sldId id="282" r:id="rId17"/>
    <p:sldId id="300" r:id="rId18"/>
    <p:sldId id="301" r:id="rId19"/>
  </p:sldIdLst>
  <p:sldSz cx="10287000" cy="6858000" type="35mm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3D3"/>
    <a:srgbClr val="A60206"/>
    <a:srgbClr val="800000"/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336" y="72"/>
      </p:cViewPr>
      <p:guideLst>
        <p:guide orient="horz" pos="2160"/>
        <p:guide pos="3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5900E-A8B2-4B7E-A2B2-502E8E613B43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43263" y="849313"/>
            <a:ext cx="3441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823" y="3271381"/>
            <a:ext cx="794258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7585E-83FA-431D-9017-8275E6A63B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380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760D-F02D-4A36-A7E2-C7FAB9CD74DC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6635-AB79-455B-A80E-30BAEB333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4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760D-F02D-4A36-A7E2-C7FAB9CD74DC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6635-AB79-455B-A80E-30BAEB333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5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760D-F02D-4A36-A7E2-C7FAB9CD74DC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6635-AB79-455B-A80E-30BAEB333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39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760D-F02D-4A36-A7E2-C7FAB9CD74DC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6635-AB79-455B-A80E-30BAEB333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1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760D-F02D-4A36-A7E2-C7FAB9CD74DC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6635-AB79-455B-A80E-30BAEB333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7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760D-F02D-4A36-A7E2-C7FAB9CD74DC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6635-AB79-455B-A80E-30BAEB333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87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760D-F02D-4A36-A7E2-C7FAB9CD74DC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6635-AB79-455B-A80E-30BAEB333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70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760D-F02D-4A36-A7E2-C7FAB9CD74DC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6635-AB79-455B-A80E-30BAEB333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67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760D-F02D-4A36-A7E2-C7FAB9CD74DC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6635-AB79-455B-A80E-30BAEB333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18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760D-F02D-4A36-A7E2-C7FAB9CD74DC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6635-AB79-455B-A80E-30BAEB333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94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4760D-F02D-4A36-A7E2-C7FAB9CD74DC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26635-AB79-455B-A80E-30BAEB333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61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4760D-F02D-4A36-A7E2-C7FAB9CD74DC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26635-AB79-455B-A80E-30BAEB3331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11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74;&#1086;&#1083;&#1086;&#1085;&#1090;&#1077;&#1088;&#1099;-&#1084;&#1077;&#1076;&#1080;&#1082;&#1080;.&#1088;&#1092;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brevus@volmedic.c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sofibrevu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80501" y="3237602"/>
            <a:ext cx="8549089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Создание и организация работы школьного отряда волонтеров-медиков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5616C9E-6048-439F-81BD-4782447DB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459" y="525285"/>
            <a:ext cx="2073131" cy="9538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9EB085B-5BA5-4684-83E4-CDA2920F2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19" y="0"/>
            <a:ext cx="2004467" cy="200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3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72282" y="676708"/>
            <a:ext cx="8342434" cy="184120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Направления деятельности школьного отряда волонтеров-медиков: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4027" y="2517913"/>
            <a:ext cx="8798943" cy="196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000" indent="-342900" algn="just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ru-RU" sz="3000" dirty="0"/>
              <a:t>Популяризация здорового образа жизни и просвещение в области охраны здоровья</a:t>
            </a:r>
          </a:p>
          <a:p>
            <a:pPr marL="342000" indent="-342900" algn="just">
              <a:spcAft>
                <a:spcPts val="150"/>
              </a:spcAft>
              <a:buFont typeface="Arial" panose="020B0604020202020204" pitchFamily="34" charset="0"/>
              <a:buChar char="•"/>
            </a:pPr>
            <a:r>
              <a:rPr lang="ru-RU" sz="3000" dirty="0"/>
              <a:t>Волонтерская помощь в медицинских организациях (поликлиниках, больницах).</a:t>
            </a:r>
          </a:p>
        </p:txBody>
      </p:sp>
    </p:spTree>
    <p:extLst>
      <p:ext uri="{BB962C8B-B14F-4D97-AF65-F5344CB8AC3E}">
        <p14:creationId xmlns:p14="http://schemas.microsoft.com/office/powerpoint/2010/main" val="84894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'Волонтеры-медики' - видео для направления 'Профориентация школьников в медицину'">
            <a:hlinkClick r:id="" action="ppaction://media"/>
            <a:extLst>
              <a:ext uri="{FF2B5EF4-FFF2-40B4-BE49-F238E27FC236}">
                <a16:creationId xmlns:a16="http://schemas.microsoft.com/office/drawing/2014/main" xmlns="" id="{D5F4ACA8-973D-401F-A90F-EBC68EE740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7" y="535781"/>
            <a:ext cx="10285344" cy="578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9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ABD39275-561E-4D82-9D26-3BD86EC25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994" y="547553"/>
            <a:ext cx="7893011" cy="112632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Организация и участие в обучении с привлечением экспертов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C213FA-493B-4228-A286-72CE5EC6FB4E}"/>
              </a:ext>
            </a:extLst>
          </p:cNvPr>
          <p:cNvSpPr/>
          <p:nvPr/>
        </p:nvSpPr>
        <p:spPr>
          <a:xfrm>
            <a:off x="503425" y="1673875"/>
            <a:ext cx="928014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600" dirty="0"/>
              <a:t>Обучение добровольцев отряда </a:t>
            </a:r>
            <a:r>
              <a:rPr lang="en-US" sz="2600" dirty="0"/>
              <a:t>hard skills (</a:t>
            </a:r>
            <a:r>
              <a:rPr lang="ru-RU" sz="2600" dirty="0"/>
              <a:t>навыки медицинского добровольчества</a:t>
            </a:r>
            <a:r>
              <a:rPr lang="en-US" sz="2600" dirty="0"/>
              <a:t>) </a:t>
            </a:r>
            <a:r>
              <a:rPr lang="ru-RU" sz="2600" dirty="0"/>
              <a:t>и </a:t>
            </a:r>
            <a:r>
              <a:rPr lang="en-US" sz="2600" dirty="0"/>
              <a:t>soft skills </a:t>
            </a:r>
            <a:r>
              <a:rPr lang="ru-RU" sz="2600" dirty="0"/>
              <a:t>(лидерство, эффективные коммуникации, организация мероприятий, работа в команде, тайм-менеджмент, целеполагание, ораторское мастерство);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600" dirty="0"/>
              <a:t>Курсы по ЗОЖ, правильному питанию, оказанию первой помощи;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600" dirty="0"/>
              <a:t>Участие в трехступенчатой системе профориентации в медицину;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600" dirty="0"/>
              <a:t>Участие в обучающих программах и мероприятиях Движения, РДШ, АВЦ, партнеров Движения.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4815B00-4DF4-44FA-8F8C-CC95C7D6B85F}"/>
              </a:ext>
            </a:extLst>
          </p:cNvPr>
          <p:cNvSpPr txBox="1"/>
          <p:nvPr/>
        </p:nvSpPr>
        <p:spPr>
          <a:xfrm>
            <a:off x="707230" y="76564"/>
            <a:ext cx="3065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Направления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57384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0348D9EA-0A05-4A40-BE58-8C451CAE5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595946"/>
            <a:ext cx="8872538" cy="91325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Взаимодействие регионального отделения  Движения с школьными отрядами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C8C0A26E-1063-40CA-9399-686EE0F124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104866"/>
              </p:ext>
            </p:extLst>
          </p:nvPr>
        </p:nvGraphicFramePr>
        <p:xfrm>
          <a:off x="438335" y="1509204"/>
          <a:ext cx="9410329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008">
                  <a:extLst>
                    <a:ext uri="{9D8B030D-6E8A-4147-A177-3AD203B41FA5}">
                      <a16:colId xmlns:a16="http://schemas.microsoft.com/office/drawing/2014/main" xmlns="" val="3074085765"/>
                    </a:ext>
                  </a:extLst>
                </a:gridCol>
                <a:gridCol w="3851050">
                  <a:extLst>
                    <a:ext uri="{9D8B030D-6E8A-4147-A177-3AD203B41FA5}">
                      <a16:colId xmlns:a16="http://schemas.microsoft.com/office/drawing/2014/main" xmlns="" val="3910130683"/>
                    </a:ext>
                  </a:extLst>
                </a:gridCol>
                <a:gridCol w="3883271">
                  <a:extLst>
                    <a:ext uri="{9D8B030D-6E8A-4147-A177-3AD203B41FA5}">
                      <a16:colId xmlns:a16="http://schemas.microsoft.com/office/drawing/2014/main" xmlns="" val="3666756095"/>
                    </a:ext>
                  </a:extLst>
                </a:gridCol>
              </a:tblGrid>
              <a:tr h="29296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3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Делает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3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Получает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0421050"/>
                  </a:ext>
                </a:extLst>
              </a:tr>
              <a:tr h="1229080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  <a:p>
                      <a:pPr algn="ctr"/>
                      <a:endParaRPr lang="ru-RU" b="1" dirty="0"/>
                    </a:p>
                    <a:p>
                      <a:pPr algn="ctr"/>
                      <a:r>
                        <a:rPr lang="ru-RU" b="1" dirty="0"/>
                        <a:t>Региональное отделение (РО)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Обеспечивает информационную и методическую поддержку отряда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Предоставляет экспертов на мероприятия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Организует обучение отрядов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Курирует деятельность и развитие отряда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Самостоятельную структуру в школе, распространяющую идеи и ценности медицинского волонтерства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Участие отряда в мероприятиях РО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57730726"/>
                  </a:ext>
                </a:extLst>
              </a:tr>
              <a:tr h="498460"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  <a:p>
                      <a:pPr algn="ctr"/>
                      <a:endParaRPr lang="ru-RU" b="1" dirty="0"/>
                    </a:p>
                    <a:p>
                      <a:pPr algn="ctr"/>
                      <a:r>
                        <a:rPr lang="ru-RU" b="1" dirty="0"/>
                        <a:t>Отряд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Организует деятельность отряда согласно плану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Принимает участие в мероприятиях Движения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Информирует РО о своей деятельности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Информационную и методическую поддержку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Сопровождение мероприятий экспертами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/>
                        <a:t>Помощь в развитии и организации деятельности отряда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0269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7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D37B3D31-3CB4-4781-A1E6-ED9B80399862}"/>
              </a:ext>
            </a:extLst>
          </p:cNvPr>
          <p:cNvSpPr txBox="1">
            <a:spLocks/>
          </p:cNvSpPr>
          <p:nvPr/>
        </p:nvSpPr>
        <p:spPr>
          <a:xfrm>
            <a:off x="707231" y="633966"/>
            <a:ext cx="8872538" cy="771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Структура школьного отряда ВМ:</a:t>
            </a: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C272F421-0479-4F9C-81B4-64B25196B99D}"/>
              </a:ext>
            </a:extLst>
          </p:cNvPr>
          <p:cNvGrpSpPr/>
          <p:nvPr/>
        </p:nvGrpSpPr>
        <p:grpSpPr>
          <a:xfrm>
            <a:off x="707231" y="1956268"/>
            <a:ext cx="9086840" cy="4359682"/>
            <a:chOff x="896709" y="1001792"/>
            <a:chExt cx="9086840" cy="4359682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xmlns="" id="{84BAC213-5923-4C73-B665-ECF3AECBD877}"/>
                </a:ext>
              </a:extLst>
            </p:cNvPr>
            <p:cNvSpPr/>
            <p:nvPr/>
          </p:nvSpPr>
          <p:spPr>
            <a:xfrm>
              <a:off x="4120345" y="1640788"/>
              <a:ext cx="2024109" cy="936592"/>
            </a:xfrm>
            <a:prstGeom prst="roundRect">
              <a:avLst/>
            </a:prstGeom>
            <a:solidFill>
              <a:srgbClr val="FDD3D3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chemeClr val="tx1"/>
                  </a:solidFill>
                </a:rPr>
                <a:t>Командир отряда</a:t>
              </a: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xmlns="" id="{1B847913-5FE3-4F54-8322-4C03C8813D56}"/>
                </a:ext>
              </a:extLst>
            </p:cNvPr>
            <p:cNvSpPr/>
            <p:nvPr/>
          </p:nvSpPr>
          <p:spPr>
            <a:xfrm>
              <a:off x="896709" y="1001792"/>
              <a:ext cx="2324470" cy="82636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chemeClr val="tx1"/>
                  </a:solidFill>
                </a:rPr>
                <a:t>Куратор отряда (педагог)</a:t>
              </a: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xmlns="" id="{4834D8F1-A1C0-49AD-83A3-B355F3C67B40}"/>
                </a:ext>
              </a:extLst>
            </p:cNvPr>
            <p:cNvSpPr/>
            <p:nvPr/>
          </p:nvSpPr>
          <p:spPr>
            <a:xfrm>
              <a:off x="7061452" y="1001792"/>
              <a:ext cx="2663302" cy="86113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dirty="0">
                  <a:solidFill>
                    <a:schemeClr val="tx1"/>
                  </a:solidFill>
                </a:rPr>
                <a:t>Региональное отделение ВМ</a:t>
              </a:r>
            </a:p>
          </p:txBody>
        </p: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xmlns="" id="{97655C38-89A0-4A92-AFE3-DA2A29F72704}"/>
                </a:ext>
              </a:extLst>
            </p:cNvPr>
            <p:cNvCxnSpPr>
              <a:cxnSpLocks/>
            </p:cNvCxnSpPr>
            <p:nvPr/>
          </p:nvCxnSpPr>
          <p:spPr>
            <a:xfrm>
              <a:off x="3321063" y="1508832"/>
              <a:ext cx="718274" cy="45240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xmlns="" id="{75723C4B-71AB-4082-8F3C-423E34542E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5463" y="1430166"/>
              <a:ext cx="736105" cy="511087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xmlns="" id="{B444CFAF-D0B5-4A70-906A-AA0D3AB68AB9}"/>
                </a:ext>
              </a:extLst>
            </p:cNvPr>
            <p:cNvSpPr/>
            <p:nvPr/>
          </p:nvSpPr>
          <p:spPr>
            <a:xfrm>
              <a:off x="5424128" y="4592664"/>
              <a:ext cx="2663301" cy="76881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Временная рабочая группа по проекту</a:t>
              </a:r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xmlns="" id="{7405A09C-D231-4D8E-A9B8-236CAE8CACA9}"/>
                </a:ext>
              </a:extLst>
            </p:cNvPr>
            <p:cNvSpPr/>
            <p:nvPr/>
          </p:nvSpPr>
          <p:spPr>
            <a:xfrm>
              <a:off x="1375755" y="2599371"/>
              <a:ext cx="2024101" cy="826364"/>
            </a:xfrm>
            <a:prstGeom prst="roundRect">
              <a:avLst/>
            </a:prstGeom>
            <a:solidFill>
              <a:srgbClr val="FDD3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chemeClr val="tx1"/>
                  </a:solidFill>
                </a:rPr>
                <a:t>Пресс-секретарь</a:t>
              </a:r>
            </a:p>
          </p:txBody>
        </p:sp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xmlns="" id="{FE4A90EF-5704-4CBA-8CD8-F2401041C91C}"/>
                </a:ext>
              </a:extLst>
            </p:cNvPr>
            <p:cNvSpPr/>
            <p:nvPr/>
          </p:nvSpPr>
          <p:spPr>
            <a:xfrm>
              <a:off x="7959443" y="3639712"/>
              <a:ext cx="2024106" cy="7376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</a:rPr>
                <a:t>Руководитель рабочей группы</a:t>
              </a:r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xmlns="" id="{ABC2B46E-B893-49B4-9CB1-275752E48338}"/>
                </a:ext>
              </a:extLst>
            </p:cNvPr>
            <p:cNvSpPr/>
            <p:nvPr/>
          </p:nvSpPr>
          <p:spPr>
            <a:xfrm>
              <a:off x="6379215" y="2599371"/>
              <a:ext cx="2260769" cy="771216"/>
            </a:xfrm>
            <a:prstGeom prst="roundRect">
              <a:avLst/>
            </a:prstGeom>
            <a:solidFill>
              <a:srgbClr val="FDD3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solidFill>
                    <a:schemeClr val="tx1"/>
                  </a:solidFill>
                </a:rPr>
                <a:t>Руководители направлений</a:t>
              </a:r>
            </a:p>
          </p:txBody>
        </p: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xmlns="" id="{0E4D7E14-1B9F-4849-B625-01250218B3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23178" y="3036451"/>
              <a:ext cx="512662" cy="48632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 стрелкой 28">
              <a:extLst>
                <a:ext uri="{FF2B5EF4-FFF2-40B4-BE49-F238E27FC236}">
                  <a16:creationId xmlns:a16="http://schemas.microsoft.com/office/drawing/2014/main" xmlns="" id="{D534A09C-1B55-4A7F-99B1-5B473B78C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0228" y="2249760"/>
              <a:ext cx="1049977" cy="28468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>
              <a:extLst>
                <a:ext uri="{FF2B5EF4-FFF2-40B4-BE49-F238E27FC236}">
                  <a16:creationId xmlns:a16="http://schemas.microsoft.com/office/drawing/2014/main" xmlns="" id="{1B503128-1C28-41E9-BC33-9EEB9319D7C9}"/>
                </a:ext>
              </a:extLst>
            </p:cNvPr>
            <p:cNvCxnSpPr>
              <a:cxnSpLocks/>
            </p:cNvCxnSpPr>
            <p:nvPr/>
          </p:nvCxnSpPr>
          <p:spPr>
            <a:xfrm>
              <a:off x="6225463" y="2302529"/>
              <a:ext cx="835989" cy="23191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>
              <a:extLst>
                <a:ext uri="{FF2B5EF4-FFF2-40B4-BE49-F238E27FC236}">
                  <a16:creationId xmlns:a16="http://schemas.microsoft.com/office/drawing/2014/main" xmlns="" id="{FBEBB115-CAF1-43D6-9018-8595DCC32F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61626" y="4422217"/>
              <a:ext cx="374864" cy="455936"/>
            </a:xfrm>
            <a:prstGeom prst="straightConnector1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xmlns="" id="{1EF86231-2256-48D5-A58B-2C273AA322F3}"/>
              </a:ext>
            </a:extLst>
          </p:cNvPr>
          <p:cNvSpPr/>
          <p:nvPr/>
        </p:nvSpPr>
        <p:spPr>
          <a:xfrm>
            <a:off x="3889669" y="1395956"/>
            <a:ext cx="2024109" cy="936592"/>
          </a:xfrm>
          <a:prstGeom prst="roundRect">
            <a:avLst/>
          </a:prstGeom>
          <a:solidFill>
            <a:srgbClr val="FDD3D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Общее собрание</a:t>
            </a:r>
          </a:p>
        </p:txBody>
      </p: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xmlns="" id="{C60774F8-3E6C-46AB-BC36-FFB30135C5DC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4901723" y="2369450"/>
            <a:ext cx="41199" cy="2258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xmlns="" id="{3FD02EDE-78BB-42E6-B5E0-241DAC9297E1}"/>
              </a:ext>
            </a:extLst>
          </p:cNvPr>
          <p:cNvSpPr/>
          <p:nvPr/>
        </p:nvSpPr>
        <p:spPr>
          <a:xfrm>
            <a:off x="3553874" y="4434321"/>
            <a:ext cx="2024106" cy="768810"/>
          </a:xfrm>
          <a:prstGeom prst="roundRect">
            <a:avLst/>
          </a:prstGeom>
          <a:solidFill>
            <a:srgbClr val="FDD3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Члены отряда</a:t>
            </a:r>
          </a:p>
        </p:txBody>
      </p: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xmlns="" id="{C889A2AA-1C1D-4B7F-AB0B-A3E89F07F51D}"/>
              </a:ext>
            </a:extLst>
          </p:cNvPr>
          <p:cNvCxnSpPr>
            <a:cxnSpLocks/>
          </p:cNvCxnSpPr>
          <p:nvPr/>
        </p:nvCxnSpPr>
        <p:spPr>
          <a:xfrm>
            <a:off x="8506226" y="4005480"/>
            <a:ext cx="371444" cy="543844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xmlns="" id="{37EC25C0-49A7-46DC-AE88-DECE57E46926}"/>
              </a:ext>
            </a:extLst>
          </p:cNvPr>
          <p:cNvCxnSpPr>
            <a:cxnSpLocks/>
          </p:cNvCxnSpPr>
          <p:nvPr/>
        </p:nvCxnSpPr>
        <p:spPr>
          <a:xfrm flipH="1">
            <a:off x="4484223" y="3592671"/>
            <a:ext cx="438099" cy="8108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2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2028" y="491139"/>
            <a:ext cx="7885926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Регистрация школьного отряда волонтеров-медиков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F0E7D0-2F0B-4E5B-AC30-24AC1F9C0854}"/>
              </a:ext>
            </a:extLst>
          </p:cNvPr>
          <p:cNvSpPr txBox="1"/>
          <p:nvPr/>
        </p:nvSpPr>
        <p:spPr>
          <a:xfrm>
            <a:off x="471055" y="1816702"/>
            <a:ext cx="952124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После создания и оформления отряда необходимо зарегистрировать в базе отрядов ВОД «Волонтеры-медики</a:t>
            </a:r>
            <a:r>
              <a:rPr lang="ru-RU" sz="2800" dirty="0" smtClean="0"/>
              <a:t>» на </a:t>
            </a:r>
            <a:r>
              <a:rPr lang="ru-RU" sz="2800" dirty="0"/>
              <a:t>сайте </a:t>
            </a:r>
            <a:endParaRPr lang="ru-RU" sz="2800" dirty="0" smtClean="0"/>
          </a:p>
          <a:p>
            <a:pPr algn="ctr"/>
            <a:r>
              <a:rPr lang="en-US" sz="2800" dirty="0" smtClean="0">
                <a:hlinkClick r:id="rId3"/>
              </a:rPr>
              <a:t>www.</a:t>
            </a:r>
            <a:r>
              <a:rPr lang="ru-RU" sz="2800" dirty="0">
                <a:hlinkClick r:id="rId3"/>
              </a:rPr>
              <a:t>волонтеры-</a:t>
            </a:r>
            <a:r>
              <a:rPr lang="ru-RU" sz="2800" dirty="0" err="1">
                <a:hlinkClick r:id="rId3"/>
              </a:rPr>
              <a:t>медики.рф</a:t>
            </a:r>
            <a:endParaRPr lang="en-US" sz="2800" dirty="0"/>
          </a:p>
          <a:p>
            <a:pPr algn="ctr"/>
            <a:r>
              <a:rPr lang="ru-RU" sz="2800" b="1" dirty="0" smtClean="0"/>
              <a:t>Даёт </a:t>
            </a:r>
            <a:r>
              <a:rPr lang="ru-RU" sz="2800" b="1" dirty="0"/>
              <a:t>возможность: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Официально стать частью Движения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Получать актуальную информацию о мероприятиях Движения и партнеров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Принимать участие в конкурсах и обучающих программах для школьных отрядов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Выстроить взаимодействие с региональным отделением Движения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739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2028" y="881958"/>
            <a:ext cx="7885926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Что дает отряду регистрация на платформе </a:t>
            </a:r>
            <a:r>
              <a:rPr lang="ru-RU" sz="3600" b="1" dirty="0" err="1"/>
              <a:t>добровольцыроссии.рф</a:t>
            </a:r>
            <a:r>
              <a:rPr lang="ru-RU" sz="3600" b="1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7683" y="2207521"/>
            <a:ext cx="95946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Возможность: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Создавать на платформе анонсы своих мероприятий и искать для них волонтеров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Находить волонтеров с определенными навыками, возрастом через функцию «Вакансии»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Фиксировать своим волонтерам отработанные часы в электронных волонтерских книжках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Принять участие в конкурсе «Доброволец года» и других мероприятиях  и проектах АВЦ, РДШ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044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0F84FA1E-F846-4F22-9711-D3F4BDB9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665" y="658090"/>
            <a:ext cx="5613670" cy="886625"/>
          </a:xfrm>
        </p:spPr>
        <p:txBody>
          <a:bodyPr/>
          <a:lstStyle/>
          <a:p>
            <a:pPr algn="ctr"/>
            <a:r>
              <a:rPr lang="ru-RU" b="1" dirty="0" err="1"/>
              <a:t>Хэштеги</a:t>
            </a:r>
            <a:r>
              <a:rPr lang="ru-RU" b="1" dirty="0"/>
              <a:t> для соцсетей: </a:t>
            </a:r>
          </a:p>
        </p:txBody>
      </p:sp>
      <p:sp>
        <p:nvSpPr>
          <p:cNvPr id="3" name="Заголовок 4">
            <a:extLst>
              <a:ext uri="{FF2B5EF4-FFF2-40B4-BE49-F238E27FC236}">
                <a16:creationId xmlns:a16="http://schemas.microsoft.com/office/drawing/2014/main" xmlns="" id="{4EF2447B-8C63-41AF-BD84-7AD2B8CC575B}"/>
              </a:ext>
            </a:extLst>
          </p:cNvPr>
          <p:cNvSpPr txBox="1">
            <a:spLocks/>
          </p:cNvSpPr>
          <p:nvPr/>
        </p:nvSpPr>
        <p:spPr>
          <a:xfrm>
            <a:off x="257453" y="2099062"/>
            <a:ext cx="5281485" cy="88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rgbClr val="FF0000"/>
                </a:solidFill>
              </a:rPr>
              <a:t>#</a:t>
            </a:r>
            <a:r>
              <a:rPr lang="ru-RU" sz="4800" b="1" dirty="0" err="1">
                <a:solidFill>
                  <a:srgbClr val="FF0000"/>
                </a:solidFill>
              </a:rPr>
              <a:t>ВолонтерыМедики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4" name="Заголовок 4">
            <a:extLst>
              <a:ext uri="{FF2B5EF4-FFF2-40B4-BE49-F238E27FC236}">
                <a16:creationId xmlns:a16="http://schemas.microsoft.com/office/drawing/2014/main" xmlns="" id="{4FEE61FD-694C-4723-AD23-030115E6FE47}"/>
              </a:ext>
            </a:extLst>
          </p:cNvPr>
          <p:cNvSpPr txBox="1">
            <a:spLocks/>
          </p:cNvSpPr>
          <p:nvPr/>
        </p:nvSpPr>
        <p:spPr>
          <a:xfrm>
            <a:off x="4415877" y="2985687"/>
            <a:ext cx="5613670" cy="88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FF0000"/>
                </a:solidFill>
              </a:rPr>
              <a:t>#</a:t>
            </a:r>
            <a:r>
              <a:rPr lang="ru-RU" b="1" dirty="0" err="1">
                <a:solidFill>
                  <a:srgbClr val="FF0000"/>
                </a:solidFill>
              </a:rPr>
              <a:t>ШкольныйОтрядВМ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xmlns="" id="{63E1D2AF-9FB5-449F-B49D-0FB38E22F2A0}"/>
              </a:ext>
            </a:extLst>
          </p:cNvPr>
          <p:cNvSpPr txBox="1">
            <a:spLocks/>
          </p:cNvSpPr>
          <p:nvPr/>
        </p:nvSpPr>
        <p:spPr>
          <a:xfrm>
            <a:off x="491601" y="3731009"/>
            <a:ext cx="9303798" cy="17909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#</a:t>
            </a:r>
            <a:r>
              <a:rPr lang="ru-RU" sz="4000" dirty="0"/>
              <a:t>РДШ </a:t>
            </a:r>
            <a:r>
              <a:rPr lang="en-US" sz="4000" dirty="0"/>
              <a:t>#</a:t>
            </a:r>
            <a:r>
              <a:rPr lang="ru-RU" sz="4000" dirty="0"/>
              <a:t>АВЦ </a:t>
            </a:r>
            <a:r>
              <a:rPr lang="en-US" sz="4000" dirty="0"/>
              <a:t>#</a:t>
            </a:r>
            <a:r>
              <a:rPr lang="ru-RU" sz="4000" dirty="0" err="1"/>
              <a:t>тырешаешь</a:t>
            </a:r>
            <a:r>
              <a:rPr lang="ru-RU" sz="4000" dirty="0"/>
              <a:t>! </a:t>
            </a:r>
            <a:r>
              <a:rPr lang="en-US" sz="4000" dirty="0"/>
              <a:t>#</a:t>
            </a:r>
            <a:r>
              <a:rPr lang="ru-RU" sz="4000" dirty="0" err="1"/>
              <a:t>лигаволонтерскихотрядов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24905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0F84FA1E-F846-4F22-9711-D3F4BDB9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995443"/>
            <a:ext cx="8872538" cy="62917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По всем вопросам: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95A7438-7038-4DC8-8FF7-E78FE79170A0}"/>
              </a:ext>
            </a:extLst>
          </p:cNvPr>
          <p:cNvSpPr txBox="1"/>
          <p:nvPr/>
        </p:nvSpPr>
        <p:spPr>
          <a:xfrm>
            <a:off x="346192" y="2216398"/>
            <a:ext cx="95946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/>
              <a:t>Бревус</a:t>
            </a:r>
            <a:r>
              <a:rPr lang="ru-RU" sz="2800" dirty="0"/>
              <a:t> Софья</a:t>
            </a:r>
          </a:p>
          <a:p>
            <a:r>
              <a:rPr lang="ru-RU" sz="2800" dirty="0"/>
              <a:t>Федеральный координатор программ для школьников</a:t>
            </a:r>
          </a:p>
          <a:p>
            <a:r>
              <a:rPr lang="en-US" sz="2800" dirty="0">
                <a:hlinkClick r:id="rId3"/>
              </a:rPr>
              <a:t>brevus@volmedic.com</a:t>
            </a:r>
            <a:endParaRPr lang="en-US" sz="2800" dirty="0"/>
          </a:p>
          <a:p>
            <a:r>
              <a:rPr lang="en-US" sz="2800" dirty="0"/>
              <a:t>VK</a:t>
            </a:r>
            <a:r>
              <a:rPr lang="ru-RU" sz="2800" dirty="0"/>
              <a:t>: </a:t>
            </a:r>
            <a:r>
              <a:rPr lang="en-US" sz="2800" dirty="0">
                <a:hlinkClick r:id="rId4"/>
              </a:rPr>
              <a:t>https://vk.com/sofibrevus</a:t>
            </a:r>
            <a:endParaRPr lang="en-US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66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FD0AAC6-7BA7-436A-9285-F46E3192C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193"/>
            <a:ext cx="10287000" cy="388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2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 E D I K I_3 (конвертирован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80147"/>
            <a:ext cx="10287000" cy="578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5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0F84FA1E-F846-4F22-9711-D3F4BDB9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658091"/>
            <a:ext cx="8872538" cy="110856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Этапы создания школьного </a:t>
            </a:r>
            <a:r>
              <a:rPr lang="ru-RU" sz="4000" b="1" dirty="0" smtClean="0"/>
              <a:t>добровольческого отряда:</a:t>
            </a:r>
            <a:endParaRPr lang="ru-RU" sz="40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30FC88D-C685-40B6-8C77-433C2D97C4EA}"/>
              </a:ext>
            </a:extLst>
          </p:cNvPr>
          <p:cNvSpPr/>
          <p:nvPr/>
        </p:nvSpPr>
        <p:spPr>
          <a:xfrm>
            <a:off x="503425" y="1673875"/>
            <a:ext cx="92801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600" dirty="0"/>
              <a:t>Информационная компания и вводное мероприятие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600" dirty="0"/>
              <a:t>Организационный сбор (Миссия, структура, название и имидж, оформление и регистрация отряда)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600" dirty="0"/>
              <a:t>Сбор-планирование деятельности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600" dirty="0"/>
              <a:t>Организация текущей деятельности (создание рабочих групп, реализация плана, анализ результатов, обучение волонтеров)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600" dirty="0"/>
              <a:t>Создание поддерживающей среды (взаимодействие с РДШ, АВЦ, создание партнерских отношений с местными СМИ) </a:t>
            </a:r>
          </a:p>
        </p:txBody>
      </p:sp>
    </p:spTree>
    <p:extLst>
      <p:ext uri="{BB962C8B-B14F-4D97-AF65-F5344CB8AC3E}">
        <p14:creationId xmlns:p14="http://schemas.microsoft.com/office/powerpoint/2010/main" val="12170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52027" y="579915"/>
            <a:ext cx="7885926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Оформление </a:t>
            </a:r>
            <a:r>
              <a:rPr lang="ru-RU" sz="3600" b="1" dirty="0" smtClean="0"/>
              <a:t>школьного добровольческого отряда</a:t>
            </a:r>
            <a:endParaRPr lang="ru-RU" sz="36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7F0E7D0-2F0B-4E5B-AC30-24AC1F9C0854}"/>
              </a:ext>
            </a:extLst>
          </p:cNvPr>
          <p:cNvSpPr txBox="1"/>
          <p:nvPr/>
        </p:nvSpPr>
        <p:spPr>
          <a:xfrm>
            <a:off x="706875" y="2091909"/>
            <a:ext cx="897623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/>
              <a:t>После создания отряда школа </a:t>
            </a:r>
            <a:r>
              <a:rPr lang="ru-RU" sz="2600" b="1" dirty="0">
                <a:solidFill>
                  <a:srgbClr val="FF0000"/>
                </a:solidFill>
              </a:rPr>
              <a:t>может</a:t>
            </a:r>
            <a:r>
              <a:rPr lang="ru-RU" sz="2600" dirty="0"/>
              <a:t> оформить его деятельность: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/>
              <a:t>Издать Указ о создании волонтерского центра/отряда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/>
              <a:t>Принять Положение о работе волонтерского центра/отряда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/>
              <a:t>Назначить куратора отряда из числа сотрудников школы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600" dirty="0"/>
              <a:t>Начать принимать заявления от школьников и согласия от родителей на участие в деятельности волонтерского отряда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70949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0F84FA1E-F846-4F22-9711-D3F4BDB9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842"/>
            <a:ext cx="4018582" cy="69047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/>
              <a:t>Обучающие программы для создания и развития отряда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30FC88D-C685-40B6-8C77-433C2D97C4EA}"/>
              </a:ext>
            </a:extLst>
          </p:cNvPr>
          <p:cNvSpPr/>
          <p:nvPr/>
        </p:nvSpPr>
        <p:spPr>
          <a:xfrm>
            <a:off x="332878" y="1050786"/>
            <a:ext cx="96212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</a:rPr>
              <a:t>Куратор-педагог будет обеспечен материалами образовательных программ для развития и обучения отряда: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5C22129-ADAE-4D5F-8AB5-87F3785611C3}"/>
              </a:ext>
            </a:extLst>
          </p:cNvPr>
          <p:cNvSpPr/>
          <p:nvPr/>
        </p:nvSpPr>
        <p:spPr>
          <a:xfrm>
            <a:off x="945317" y="3982067"/>
            <a:ext cx="36393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Обучающая программа для добровольческих отрядов от РДШ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370E927-F2CE-40AC-B3F7-792530EAD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3" t="11821" r="6875" b="37249"/>
          <a:stretch/>
        </p:blipFill>
        <p:spPr>
          <a:xfrm>
            <a:off x="1353658" y="2233367"/>
            <a:ext cx="2822713" cy="17110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77A4E35-2FFE-4198-B26B-0708C2399D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9" t="3724" r="16372" b="83875"/>
          <a:stretch/>
        </p:blipFill>
        <p:spPr>
          <a:xfrm>
            <a:off x="5251453" y="2233367"/>
            <a:ext cx="4532118" cy="171104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BCADC15-BEC3-4D6A-906C-6B200AE716DE}"/>
              </a:ext>
            </a:extLst>
          </p:cNvPr>
          <p:cNvSpPr/>
          <p:nvPr/>
        </p:nvSpPr>
        <p:spPr>
          <a:xfrm>
            <a:off x="5506415" y="3983961"/>
            <a:ext cx="40221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Федеральная программа АВЦ  по развитию школьного добровольчества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81A2706-5F12-4916-ABC3-CC159A5295BB}"/>
              </a:ext>
            </a:extLst>
          </p:cNvPr>
          <p:cNvSpPr/>
          <p:nvPr/>
        </p:nvSpPr>
        <p:spPr>
          <a:xfrm>
            <a:off x="503423" y="5035383"/>
            <a:ext cx="92801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rgbClr val="FF0000"/>
                </a:solidFill>
              </a:rPr>
              <a:t>А также сценариями мероприятий, акций и методическими материалами от «Волонтеров-медиков»</a:t>
            </a:r>
          </a:p>
        </p:txBody>
      </p:sp>
    </p:spTree>
    <p:extLst>
      <p:ext uri="{BB962C8B-B14F-4D97-AF65-F5344CB8AC3E}">
        <p14:creationId xmlns:p14="http://schemas.microsoft.com/office/powerpoint/2010/main" val="289057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0F84FA1E-F846-4F22-9711-D3F4BDB9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254921"/>
            <a:ext cx="8872538" cy="2085338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Школьный отряд </a:t>
            </a:r>
            <a:r>
              <a:rPr lang="ru-RU" sz="4800" b="1" dirty="0"/>
              <a:t>волонтеров-медиков</a:t>
            </a:r>
            <a:endParaRPr lang="ru-RU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1782D16-6263-436C-A246-05B4E4D2A816}"/>
              </a:ext>
            </a:extLst>
          </p:cNvPr>
          <p:cNvSpPr/>
          <p:nvPr/>
        </p:nvSpPr>
        <p:spPr>
          <a:xfrm>
            <a:off x="503426" y="2512537"/>
            <a:ext cx="92801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3600" dirty="0"/>
              <a:t>Реализует работу в сфере охраны здоровья в школьной среде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FF0000"/>
                </a:solidFill>
              </a:rPr>
              <a:t>Может быть создан в любой школе на территории РФ</a:t>
            </a:r>
          </a:p>
        </p:txBody>
      </p:sp>
    </p:spTree>
    <p:extLst>
      <p:ext uri="{BB962C8B-B14F-4D97-AF65-F5344CB8AC3E}">
        <p14:creationId xmlns:p14="http://schemas.microsoft.com/office/powerpoint/2010/main" val="374772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0F84FA1E-F846-4F22-9711-D3F4BDB9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1015671"/>
            <a:ext cx="8872538" cy="81560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Школьный отряд ВМ для </a:t>
            </a:r>
            <a:br>
              <a:rPr lang="ru-RU" b="1" dirty="0"/>
            </a:br>
            <a:r>
              <a:rPr lang="ru-RU" b="1" dirty="0"/>
              <a:t>государства, медицинских организаций, вузов: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56C69C91-6C67-440D-964B-7F2035C43E64}"/>
              </a:ext>
            </a:extLst>
          </p:cNvPr>
          <p:cNvSpPr/>
          <p:nvPr/>
        </p:nvSpPr>
        <p:spPr>
          <a:xfrm>
            <a:off x="503426" y="2311538"/>
            <a:ext cx="92801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600" dirty="0"/>
              <a:t>Популяризация и повышение престижа медицинских профессий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600" dirty="0"/>
              <a:t> Распространение идей и ценностей Добровольчества и милосердия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600" dirty="0"/>
              <a:t>Включение школьной ступени в систему непрерывной подготовки специалистов в области здравоохранения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600" dirty="0"/>
              <a:t>Пополнение кадрового резерва в системе здравоохранения страны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6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413856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0F84FA1E-F846-4F22-9711-D3F4BDB9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31" y="697619"/>
            <a:ext cx="8872538" cy="81560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Школьный отряд ВМ для </a:t>
            </a:r>
            <a:br>
              <a:rPr lang="ru-RU" b="1" dirty="0"/>
            </a:br>
            <a:r>
              <a:rPr lang="ru-RU" b="1" dirty="0"/>
              <a:t>школы: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6AC25FE-485C-431C-9656-5A553113E5A4}"/>
              </a:ext>
            </a:extLst>
          </p:cNvPr>
          <p:cNvSpPr/>
          <p:nvPr/>
        </p:nvSpPr>
        <p:spPr>
          <a:xfrm>
            <a:off x="503426" y="1982450"/>
            <a:ext cx="928014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600" dirty="0"/>
              <a:t>Распространение идей и ценностей милосердия и осознанного отношения к здоровью в школьной среде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600" dirty="0"/>
              <a:t>Относительно самостоятельная структура, организующая мероприятия в сфере охраны здоровья в школе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600" dirty="0"/>
              <a:t>Добровольческий ресурс для реализации мероприятий в школе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600" dirty="0"/>
              <a:t>Эффективный инструмент профориентации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379375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3990</TotalTime>
  <Words>616</Words>
  <Application>Microsoft Office PowerPoint</Application>
  <PresentationFormat>Слайд 35 мм</PresentationFormat>
  <Paragraphs>94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Тема Office</vt:lpstr>
      <vt:lpstr>Создание и организация работы школьного отряда волонтеров-медиков</vt:lpstr>
      <vt:lpstr>Презентация PowerPoint</vt:lpstr>
      <vt:lpstr>Презентация PowerPoint</vt:lpstr>
      <vt:lpstr>Этапы создания школьного добровольческого отряда:</vt:lpstr>
      <vt:lpstr>Оформление школьного добровольческого отряда</vt:lpstr>
      <vt:lpstr>Обучающие программы для создания и развития отряда</vt:lpstr>
      <vt:lpstr>Школьный отряд волонтеров-медиков</vt:lpstr>
      <vt:lpstr>Школьный отряд ВМ для  государства, медицинских организаций, вузов:</vt:lpstr>
      <vt:lpstr>Школьный отряд ВМ для  школы:</vt:lpstr>
      <vt:lpstr>Направления деятельности школьного отряда волонтеров-медиков:</vt:lpstr>
      <vt:lpstr>Презентация PowerPoint</vt:lpstr>
      <vt:lpstr>Организация и участие в обучении с привлечением экспертов</vt:lpstr>
      <vt:lpstr>Взаимодействие регионального отделения  Движения с школьными отрядами</vt:lpstr>
      <vt:lpstr>Презентация PowerPoint</vt:lpstr>
      <vt:lpstr>Регистрация школьного отряда волонтеров-медиков</vt:lpstr>
      <vt:lpstr>Что дает отряду регистрация на платформе добровольцыроссии.рф?</vt:lpstr>
      <vt:lpstr>Хэштеги для соцсетей: </vt:lpstr>
      <vt:lpstr>По всем вопросам: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Volmedic</dc:creator>
  <cp:lastModifiedBy>RSM</cp:lastModifiedBy>
  <cp:revision>171</cp:revision>
  <cp:lastPrinted>2018-08-06T12:53:47Z</cp:lastPrinted>
  <dcterms:created xsi:type="dcterms:W3CDTF">2018-02-07T09:46:29Z</dcterms:created>
  <dcterms:modified xsi:type="dcterms:W3CDTF">2018-10-08T18:40:09Z</dcterms:modified>
</cp:coreProperties>
</file>