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7" r:id="rId11"/>
    <p:sldId id="268" r:id="rId12"/>
    <p:sldId id="269" r:id="rId13"/>
    <p:sldId id="270" r:id="rId14"/>
    <p:sldId id="271" r:id="rId15"/>
    <p:sldId id="272" r:id="rId16"/>
    <p:sldId id="266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7" Type="http://schemas.openxmlformats.org/officeDocument/2006/relationships/image" Target="../media/image5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jpg"/><Relationship Id="rId5" Type="http://schemas.openxmlformats.org/officeDocument/2006/relationships/image" Target="../media/image50.jpg"/><Relationship Id="rId4" Type="http://schemas.openxmlformats.org/officeDocument/2006/relationships/image" Target="../media/image49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7" Type="http://schemas.openxmlformats.org/officeDocument/2006/relationships/image" Target="../media/image56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jpg"/><Relationship Id="rId5" Type="http://schemas.openxmlformats.org/officeDocument/2006/relationships/image" Target="../media/image54.jpg"/><Relationship Id="rId4" Type="http://schemas.openxmlformats.org/officeDocument/2006/relationships/image" Target="../media/image53.jp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jpg"/><Relationship Id="rId3" Type="http://schemas.openxmlformats.org/officeDocument/2006/relationships/image" Target="../media/image52.png"/><Relationship Id="rId7" Type="http://schemas.openxmlformats.org/officeDocument/2006/relationships/image" Target="../media/image60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jpg"/><Relationship Id="rId5" Type="http://schemas.openxmlformats.org/officeDocument/2006/relationships/image" Target="../media/image58.jpg"/><Relationship Id="rId4" Type="http://schemas.openxmlformats.org/officeDocument/2006/relationships/image" Target="../media/image57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7" Type="http://schemas.openxmlformats.org/officeDocument/2006/relationships/image" Target="../media/image65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5" Type="http://schemas.openxmlformats.org/officeDocument/2006/relationships/image" Target="../media/image63.jpg"/><Relationship Id="rId4" Type="http://schemas.openxmlformats.org/officeDocument/2006/relationships/image" Target="../media/image6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11.jpeg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g"/><Relationship Id="rId7" Type="http://schemas.openxmlformats.org/officeDocument/2006/relationships/image" Target="../media/image1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Relationship Id="rId9" Type="http://schemas.openxmlformats.org/officeDocument/2006/relationships/image" Target="../media/image2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5.jpg"/><Relationship Id="rId7" Type="http://schemas.openxmlformats.org/officeDocument/2006/relationships/image" Target="../media/image3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0025"/>
            <a:ext cx="9144000" cy="645795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3717032"/>
            <a:ext cx="6400800" cy="1752600"/>
          </a:xfrm>
        </p:spPr>
        <p:txBody>
          <a:bodyPr>
            <a:normAutofit/>
          </a:bodyPr>
          <a:lstStyle/>
          <a:p>
            <a:r>
              <a:rPr lang="ru-RU" sz="4400" b="1" dirty="0">
                <a:solidFill>
                  <a:srgbClr val="C00000"/>
                </a:solidFill>
              </a:rPr>
              <a:t>Творческое НАПРАВЛЕНИЕ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469270"/>
            <a:ext cx="3463786" cy="3463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9840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67445" y="4001164"/>
            <a:ext cx="3538237" cy="7078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2312952" y="2828270"/>
            <a:ext cx="4275272" cy="7144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304"/>
            <a:ext cx="9144000" cy="633816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71454" y="222757"/>
            <a:ext cx="624349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C00000"/>
                </a:solidFill>
              </a:rPr>
              <a:t>Комплекс мероприятий, приуроченных к 130-летию С.Я. Маршака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9552" y="2012355"/>
            <a:ext cx="792088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3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099" name="Picture 3" descr="C:\Users\Гость\Downloads\Telegram Desktop\photo_2017-03-23_19-58-0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49" y="327962"/>
            <a:ext cx="3352427" cy="1896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Гость\Downloads\Telegram Desktop\no-translate-detected_23-2147544674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88" t="50000" r="32324" b="9442"/>
          <a:stretch/>
        </p:blipFill>
        <p:spPr bwMode="auto">
          <a:xfrm>
            <a:off x="323528" y="2278190"/>
            <a:ext cx="1584176" cy="1722974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7445" y="4001164"/>
            <a:ext cx="3538237" cy="7078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Конкурс чтецов по произведениям С.Я. Маршака</a:t>
            </a:r>
          </a:p>
        </p:txBody>
      </p:sp>
      <p:pic>
        <p:nvPicPr>
          <p:cNvPr id="4102" name="Picture 6" descr="C:\Users\Гость\Downloads\Telegram Desktop\depositphotos_92417094-stock-illustration-theatre-flat-banner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50" t="50000"/>
          <a:stretch/>
        </p:blipFill>
        <p:spPr bwMode="auto">
          <a:xfrm>
            <a:off x="3605682" y="3542672"/>
            <a:ext cx="1689812" cy="1632669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312952" y="2828270"/>
            <a:ext cx="4275272" cy="7078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Открытые уроки в виде театральной постановки по сценарию партнёров</a:t>
            </a:r>
          </a:p>
        </p:txBody>
      </p:sp>
      <p:pic>
        <p:nvPicPr>
          <p:cNvPr id="4103" name="Picture 7" descr="C:\Users\Гость\Downloads\Telegram Desktop\no-translate-detected_23-2147594124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821" b="5758"/>
          <a:stretch/>
        </p:blipFill>
        <p:spPr bwMode="auto">
          <a:xfrm>
            <a:off x="6584822" y="2902470"/>
            <a:ext cx="2458727" cy="1436408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Прямоугольник 22"/>
          <p:cNvSpPr/>
          <p:nvPr/>
        </p:nvSpPr>
        <p:spPr>
          <a:xfrm>
            <a:off x="5940152" y="4355107"/>
            <a:ext cx="3024336" cy="7801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940152" y="4335770"/>
            <a:ext cx="30243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Познавательная рубрика на радио РДШ о поэте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19854" y="5655169"/>
            <a:ext cx="88041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C00000"/>
                </a:solidFill>
              </a:rPr>
              <a:t>Более 200000 участников, 85 регионов РФ</a:t>
            </a:r>
          </a:p>
        </p:txBody>
      </p:sp>
    </p:spTree>
    <p:extLst>
      <p:ext uri="{BB962C8B-B14F-4D97-AF65-F5344CB8AC3E}">
        <p14:creationId xmlns:p14="http://schemas.microsoft.com/office/powerpoint/2010/main" val="24933220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7622"/>
            <a:ext cx="9144000" cy="609539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45767" y="569729"/>
            <a:ext cx="619823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Акция «Подари книгу»</a:t>
            </a:r>
          </a:p>
          <a:p>
            <a:pPr algn="ctr"/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9552" y="2012355"/>
            <a:ext cx="7920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Всероссийская </a:t>
            </a:r>
            <a:endParaRPr lang="ru-RU" sz="23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123" name="Picture 3" descr="C:\Users\Гость\Downloads\Telegram Desktop\photo_2017-03-23_20-52-0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23424"/>
            <a:ext cx="3048862" cy="2308325"/>
          </a:xfrm>
          <a:prstGeom prst="hexagon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Гость\Downloads\Telegram Desktop\no-translate-detected_23-2147533259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57"/>
          <a:stretch/>
        </p:blipFill>
        <p:spPr bwMode="auto">
          <a:xfrm>
            <a:off x="4727932" y="1284375"/>
            <a:ext cx="2311993" cy="217078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220072" y="3317415"/>
            <a:ext cx="3707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C00000"/>
                </a:solidFill>
              </a:rPr>
              <a:t>18200 участников </a:t>
            </a:r>
          </a:p>
        </p:txBody>
      </p:sp>
      <p:pic>
        <p:nvPicPr>
          <p:cNvPr id="5125" name="Picture 5" descr="C:\Users\Гость\Downloads\Telegram Desktop\no-translate-detected_23-2147608737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07" b="9544"/>
          <a:stretch/>
        </p:blipFill>
        <p:spPr bwMode="auto">
          <a:xfrm>
            <a:off x="566474" y="4293096"/>
            <a:ext cx="2904278" cy="2109917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07504" y="3462099"/>
            <a:ext cx="44644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Дети обменивались любимыми книгами</a:t>
            </a:r>
          </a:p>
        </p:txBody>
      </p:sp>
      <p:pic>
        <p:nvPicPr>
          <p:cNvPr id="5126" name="Picture 6" descr="C:\Users\Гость\Downloads\Telegram Desktop\no-translate-detected_1325-48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95" b="11357"/>
          <a:stretch/>
        </p:blipFill>
        <p:spPr bwMode="auto">
          <a:xfrm>
            <a:off x="5076056" y="3877597"/>
            <a:ext cx="2808312" cy="2051397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4208432" y="5464791"/>
            <a:ext cx="45435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Трансляция репортажей с Акции</a:t>
            </a:r>
          </a:p>
          <a:p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https://xn--d1axz.xn--p1ai/media/video/100</a:t>
            </a:r>
            <a:endParaRPr lang="ru-RU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07584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7622"/>
            <a:ext cx="9144000" cy="609539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21124" y="154506"/>
            <a:ext cx="6048672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Всероссийский конкурс «Дизайн обложки»</a:t>
            </a:r>
          </a:p>
          <a:p>
            <a:pPr algn="ctr"/>
            <a:endParaRPr lang="ru-RU" sz="3600" b="1" dirty="0">
              <a:solidFill>
                <a:srgbClr val="C0000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58" r="-596" b="41032"/>
          <a:stretch/>
        </p:blipFill>
        <p:spPr>
          <a:xfrm>
            <a:off x="467544" y="188641"/>
            <a:ext cx="2160240" cy="2273190"/>
          </a:xfrm>
          <a:prstGeom prst="ellipse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699" b="64402"/>
          <a:stretch/>
        </p:blipFill>
        <p:spPr>
          <a:xfrm>
            <a:off x="1018111" y="2659216"/>
            <a:ext cx="2045221" cy="2122602"/>
          </a:xfrm>
          <a:prstGeom prst="ellipse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7504" y="4788830"/>
            <a:ext cx="40324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Выбрать книгу из обзора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73" t="15351" r="33201" b="43700"/>
          <a:stretch/>
        </p:blipFill>
        <p:spPr>
          <a:xfrm>
            <a:off x="4139953" y="1484784"/>
            <a:ext cx="1728191" cy="1746221"/>
          </a:xfrm>
          <a:prstGeom prst="ellipse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131840" y="3100508"/>
            <a:ext cx="4104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Нарисовать обложку к книге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32" t="66907" r="57246" b="5318"/>
          <a:stretch/>
        </p:blipFill>
        <p:spPr>
          <a:xfrm>
            <a:off x="6793067" y="3208660"/>
            <a:ext cx="2088234" cy="1656184"/>
          </a:xfrm>
          <a:prstGeom prst="ellipse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5868144" y="4810974"/>
            <a:ext cx="35638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Лучшая работа станет новой обложкой к книге</a:t>
            </a:r>
          </a:p>
        </p:txBody>
      </p:sp>
      <p:sp>
        <p:nvSpPr>
          <p:cNvPr id="20" name="Стрелка: вправо 19"/>
          <p:cNvSpPr/>
          <p:nvPr/>
        </p:nvSpPr>
        <p:spPr>
          <a:xfrm rot="20282960">
            <a:off x="2900033" y="2561575"/>
            <a:ext cx="1174812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: вправо 20"/>
          <p:cNvSpPr/>
          <p:nvPr/>
        </p:nvSpPr>
        <p:spPr>
          <a:xfrm rot="2257983">
            <a:off x="5997733" y="2526380"/>
            <a:ext cx="1368152" cy="32770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3947" y="5941490"/>
            <a:ext cx="8596105" cy="816935"/>
          </a:xfrm>
          <a:prstGeom prst="rect">
            <a:avLst/>
          </a:prstGeom>
        </p:spPr>
      </p:pic>
      <p:sp>
        <p:nvSpPr>
          <p:cNvPr id="23" name="Прямоугольник 22"/>
          <p:cNvSpPr/>
          <p:nvPr/>
        </p:nvSpPr>
        <p:spPr>
          <a:xfrm>
            <a:off x="2411760" y="6110206"/>
            <a:ext cx="54311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Старт проекта запланирован на апрель</a:t>
            </a:r>
          </a:p>
        </p:txBody>
      </p:sp>
    </p:spTree>
    <p:extLst>
      <p:ext uri="{BB962C8B-B14F-4D97-AF65-F5344CB8AC3E}">
        <p14:creationId xmlns:p14="http://schemas.microsoft.com/office/powerpoint/2010/main" val="40520606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7622"/>
            <a:ext cx="9144000" cy="609539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18114" y="317553"/>
            <a:ext cx="6048672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Всероссийский конкурс «Говорящая обложка»</a:t>
            </a:r>
          </a:p>
          <a:p>
            <a:pPr algn="ctr"/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7505" y="4788830"/>
            <a:ext cx="28589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Выбери книгу из обзора</a:t>
            </a: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947" y="5941490"/>
            <a:ext cx="8596105" cy="816935"/>
          </a:xfrm>
          <a:prstGeom prst="rect">
            <a:avLst/>
          </a:prstGeom>
        </p:spPr>
      </p:pic>
      <p:sp>
        <p:nvSpPr>
          <p:cNvPr id="23" name="Прямоугольник 22"/>
          <p:cNvSpPr/>
          <p:nvPr/>
        </p:nvSpPr>
        <p:spPr>
          <a:xfrm>
            <a:off x="2411760" y="6110206"/>
            <a:ext cx="50273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Старт проекта запланирован на май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55" t="31356" r="7323" b="6565"/>
          <a:stretch/>
        </p:blipFill>
        <p:spPr>
          <a:xfrm>
            <a:off x="275798" y="377093"/>
            <a:ext cx="2690636" cy="2054888"/>
          </a:xfrm>
          <a:prstGeom prst="ellipse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6" r="55659" b="50394"/>
          <a:stretch/>
        </p:blipFill>
        <p:spPr>
          <a:xfrm>
            <a:off x="478723" y="3140657"/>
            <a:ext cx="2016224" cy="1648173"/>
          </a:xfrm>
          <a:prstGeom prst="ellipse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11" r="7749" b="54079"/>
          <a:stretch/>
        </p:blipFill>
        <p:spPr>
          <a:xfrm>
            <a:off x="3050601" y="3535247"/>
            <a:ext cx="3240360" cy="1892078"/>
          </a:xfrm>
          <a:prstGeom prst="ellipse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839270" y="2374261"/>
            <a:ext cx="43924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Сфотографируй себя или друзей в образах любимых героев</a:t>
            </a: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99" t="18501" r="2306" b="45697"/>
          <a:stretch/>
        </p:blipFill>
        <p:spPr>
          <a:xfrm>
            <a:off x="6856294" y="2605153"/>
            <a:ext cx="2178013" cy="1792795"/>
          </a:xfrm>
          <a:prstGeom prst="ellipse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6544376" y="4225355"/>
            <a:ext cx="26417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Создай индивидуальный дизайн обложки </a:t>
            </a:r>
          </a:p>
        </p:txBody>
      </p:sp>
    </p:spTree>
    <p:extLst>
      <p:ext uri="{BB962C8B-B14F-4D97-AF65-F5344CB8AC3E}">
        <p14:creationId xmlns:p14="http://schemas.microsoft.com/office/powerpoint/2010/main" val="33812076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7622"/>
            <a:ext cx="9144000" cy="609539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27784" y="400057"/>
            <a:ext cx="60486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Творческие встречи</a:t>
            </a:r>
          </a:p>
          <a:p>
            <a:pPr algn="ctr"/>
            <a:endParaRPr lang="ru-RU" sz="3600" b="1" dirty="0">
              <a:solidFill>
                <a:srgbClr val="C00000"/>
              </a:solidFill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947" y="5941490"/>
            <a:ext cx="8596105" cy="816935"/>
          </a:xfrm>
          <a:prstGeom prst="rect">
            <a:avLst/>
          </a:prstGeom>
        </p:spPr>
      </p:pic>
      <p:sp>
        <p:nvSpPr>
          <p:cNvPr id="23" name="Прямоугольник 22"/>
          <p:cNvSpPr/>
          <p:nvPr/>
        </p:nvSpPr>
        <p:spPr>
          <a:xfrm>
            <a:off x="2411760" y="6110206"/>
            <a:ext cx="50273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Старт проекта запланирован на май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11"/>
          <a:stretch/>
        </p:blipFill>
        <p:spPr>
          <a:xfrm>
            <a:off x="654571" y="283004"/>
            <a:ext cx="2261245" cy="1966541"/>
          </a:xfrm>
          <a:prstGeom prst="ellipse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0559" y="3771202"/>
            <a:ext cx="1544923" cy="1544923"/>
          </a:xfrm>
          <a:prstGeom prst="round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3157" y="2728959"/>
            <a:ext cx="3391142" cy="2260761"/>
          </a:xfrm>
          <a:prstGeom prst="ellipse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3298" y="3711397"/>
            <a:ext cx="1371600" cy="1371600"/>
          </a:xfrm>
          <a:prstGeom prst="ellipse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35082" y="2186676"/>
            <a:ext cx="47095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Детские площадки в рамках Книжных форумов партнеров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244599" y="5032625"/>
            <a:ext cx="37851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Экскурсии в издательства</a:t>
            </a: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751" y="1238840"/>
            <a:ext cx="2201416" cy="2201416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5747705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7622"/>
            <a:ext cx="9144000" cy="609539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27784" y="400057"/>
            <a:ext cx="604867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Книжный фестиваль «Красная площадь»</a:t>
            </a:r>
            <a:endParaRPr lang="ru-RU" sz="3600" b="1" dirty="0">
              <a:solidFill>
                <a:srgbClr val="C00000"/>
              </a:solidFill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947" y="5941490"/>
            <a:ext cx="8596105" cy="816935"/>
          </a:xfrm>
          <a:prstGeom prst="rect">
            <a:avLst/>
          </a:prstGeom>
        </p:spPr>
      </p:pic>
      <p:sp>
        <p:nvSpPr>
          <p:cNvPr id="23" name="Прямоугольник 22"/>
          <p:cNvSpPr/>
          <p:nvPr/>
        </p:nvSpPr>
        <p:spPr>
          <a:xfrm>
            <a:off x="2411760" y="6110206"/>
            <a:ext cx="30684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Старт проекта в июне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049" y="548680"/>
            <a:ext cx="2177759" cy="175153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359"/>
          <a:stretch/>
        </p:blipFill>
        <p:spPr>
          <a:xfrm>
            <a:off x="6989498" y="3393126"/>
            <a:ext cx="1500692" cy="1438369"/>
          </a:xfrm>
          <a:prstGeom prst="ellipse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335688" y="2703327"/>
            <a:ext cx="28083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Полуфинал фестиваля «Русские рифмы»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3780" y="3484503"/>
            <a:ext cx="2243522" cy="167044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52002" y="2780743"/>
            <a:ext cx="30058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Награждение победителей конкурса сочинений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247964" y="1778740"/>
            <a:ext cx="28083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</a:rPr>
              <a:t>100 школьников со всех регионов страны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633" y="2663759"/>
            <a:ext cx="2121794" cy="2121794"/>
          </a:xfrm>
          <a:prstGeom prst="ellipse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059832" y="4581128"/>
            <a:ext cx="34563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Интерактивные площадки и мастер-классы от партнёров</a:t>
            </a:r>
          </a:p>
        </p:txBody>
      </p:sp>
    </p:spTree>
    <p:extLst>
      <p:ext uri="{BB962C8B-B14F-4D97-AF65-F5344CB8AC3E}">
        <p14:creationId xmlns:p14="http://schemas.microsoft.com/office/powerpoint/2010/main" val="39373107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0338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304"/>
            <a:ext cx="9144000" cy="6095391"/>
          </a:xfrm>
          <a:prstGeom prst="rect">
            <a:avLst/>
          </a:prstGeom>
        </p:spPr>
      </p:pic>
      <p:sp>
        <p:nvSpPr>
          <p:cNvPr id="5" name="Подзаголовок 2"/>
          <p:cNvSpPr txBox="1">
            <a:spLocks/>
          </p:cNvSpPr>
          <p:nvPr/>
        </p:nvSpPr>
        <p:spPr>
          <a:xfrm>
            <a:off x="1475656" y="3717032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67744" y="404664"/>
            <a:ext cx="69847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rgbClr val="C00000"/>
                </a:solidFill>
              </a:rPr>
              <a:t>Проект «Читай с РДШ»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27584" y="1980134"/>
            <a:ext cx="7632848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>- комплекс мероприятий, направленных на формирование культуры чтения, повышение интереса школьников к литературе.</a:t>
            </a:r>
          </a:p>
          <a:p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3710" y="3717032"/>
            <a:ext cx="5340596" cy="301243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9" t="14213" r="69189" b="63449"/>
          <a:stretch/>
        </p:blipFill>
        <p:spPr>
          <a:xfrm>
            <a:off x="543441" y="260648"/>
            <a:ext cx="1649343" cy="1512167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0183650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304"/>
            <a:ext cx="9144000" cy="609539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22916" y="342758"/>
            <a:ext cx="61815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rgbClr val="C00000"/>
                </a:solidFill>
              </a:rPr>
              <a:t>Партнеры проекта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19672" y="1844824"/>
            <a:ext cx="742240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>Проект реализуется совместно с Российским книжным союзом и издательской группой «</a:t>
            </a:r>
            <a:r>
              <a:rPr lang="ru-RU" sz="2800" dirty="0" err="1">
                <a:solidFill>
                  <a:schemeClr val="accent1">
                    <a:lumMod val="75000"/>
                  </a:schemeClr>
                </a:solidFill>
              </a:rPr>
              <a:t>Эксмо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>-АСТ». </a:t>
            </a:r>
          </a:p>
          <a:p>
            <a:endParaRPr lang="ru-RU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1" t="2751" r="65750" b="65962"/>
          <a:stretch/>
        </p:blipFill>
        <p:spPr>
          <a:xfrm>
            <a:off x="245890" y="188640"/>
            <a:ext cx="1667391" cy="1656184"/>
          </a:xfrm>
          <a:prstGeom prst="ellipse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952" y="3789040"/>
            <a:ext cx="4483617" cy="201473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257" y="4154311"/>
            <a:ext cx="3719424" cy="1118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8478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3671"/>
            <a:ext cx="9144000" cy="669432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32673" y="476672"/>
            <a:ext cx="712879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C00000"/>
                </a:solidFill>
              </a:rPr>
              <a:t>Познавательная рубрика в социальных сетях о писателях</a:t>
            </a:r>
          </a:p>
          <a:p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67210" y="1992903"/>
            <a:ext cx="68407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>Еженедельная публикация в социальных сетях познавательной информации, посвященной литературе.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37843"/>
            <a:ext cx="1537137" cy="1537137"/>
          </a:xfrm>
          <a:prstGeom prst="ellipse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6157676" y="5380375"/>
            <a:ext cx="2230748" cy="64091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Розыгрыши книг</a:t>
            </a:r>
          </a:p>
          <a:p>
            <a:pPr algn="ctr"/>
            <a:r>
              <a:rPr lang="ru-RU" dirty="0"/>
              <a:t> 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3203848" y="5380375"/>
            <a:ext cx="2448272" cy="64091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Памятные даты </a:t>
            </a:r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315074" y="5398385"/>
            <a:ext cx="2302756" cy="64091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Факты из жизни писателей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89" t="8652" r="27223" b="75405"/>
          <a:stretch/>
        </p:blipFill>
        <p:spPr>
          <a:xfrm>
            <a:off x="7680150" y="2852936"/>
            <a:ext cx="1254196" cy="1188240"/>
          </a:xfrm>
          <a:prstGeom prst="ellipse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30" t="68311" r="7920" b="8680"/>
          <a:stretch/>
        </p:blipFill>
        <p:spPr>
          <a:xfrm>
            <a:off x="6410679" y="3623052"/>
            <a:ext cx="1587176" cy="1512168"/>
          </a:xfrm>
          <a:prstGeom prst="ellipse">
            <a:avLst/>
          </a:prstGeom>
        </p:spPr>
      </p:pic>
      <p:sp>
        <p:nvSpPr>
          <p:cNvPr id="6" name="TextBox 5"/>
          <p:cNvSpPr txBox="1"/>
          <p:nvPr/>
        </p:nvSpPr>
        <p:spPr>
          <a:xfrm rot="10800000" flipV="1">
            <a:off x="6157676" y="5974055"/>
            <a:ext cx="23027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C00000"/>
                </a:solidFill>
              </a:rPr>
              <a:t>30</a:t>
            </a:r>
            <a:r>
              <a:rPr lang="ru-RU" sz="2000" b="1" dirty="0">
                <a:solidFill>
                  <a:srgbClr val="C00000"/>
                </a:solidFill>
              </a:rPr>
              <a:t> </a:t>
            </a:r>
            <a:r>
              <a:rPr lang="ru-RU" b="1" dirty="0">
                <a:solidFill>
                  <a:srgbClr val="C00000"/>
                </a:solidFill>
              </a:rPr>
              <a:t>книг</a:t>
            </a:r>
            <a:r>
              <a:rPr lang="ru-RU" sz="2000" b="1" dirty="0">
                <a:solidFill>
                  <a:srgbClr val="C00000"/>
                </a:solidFill>
              </a:rPr>
              <a:t>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разыграли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00" t="4850" r="36350" b="68900"/>
          <a:stretch/>
        </p:blipFill>
        <p:spPr>
          <a:xfrm>
            <a:off x="3707904" y="3651909"/>
            <a:ext cx="1512168" cy="1512168"/>
          </a:xfrm>
          <a:prstGeom prst="ellipse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05" t="67849" r="68900" b="10101"/>
          <a:stretch/>
        </p:blipFill>
        <p:spPr>
          <a:xfrm>
            <a:off x="721286" y="3721295"/>
            <a:ext cx="1542701" cy="1512168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4544012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8640"/>
            <a:ext cx="9144000" cy="628805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31639" y="26362"/>
            <a:ext cx="781235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C00000"/>
                </a:solidFill>
              </a:rPr>
              <a:t>Обзоры детских и подростковых книг</a:t>
            </a:r>
          </a:p>
          <a:p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15627" y="564971"/>
            <a:ext cx="65287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>Список рекомендованной литературы к прочтению. В заданной тематики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:</a:t>
            </a:r>
            <a:endParaRPr lang="ru-RU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01" r="75200" b="11173"/>
          <a:stretch/>
        </p:blipFill>
        <p:spPr>
          <a:xfrm>
            <a:off x="69383" y="26362"/>
            <a:ext cx="1344205" cy="2592288"/>
          </a:xfrm>
          <a:prstGeom prst="rect">
            <a:avLst/>
          </a:prstGeom>
        </p:spPr>
      </p:pic>
      <p:sp>
        <p:nvSpPr>
          <p:cNvPr id="24" name="Прямоугольник 23"/>
          <p:cNvSpPr/>
          <p:nvPr/>
        </p:nvSpPr>
        <p:spPr>
          <a:xfrm flipH="1">
            <a:off x="3911870" y="3635979"/>
            <a:ext cx="2136293" cy="53105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Патриотизм</a:t>
            </a:r>
          </a:p>
        </p:txBody>
      </p:sp>
      <p:sp>
        <p:nvSpPr>
          <p:cNvPr id="25" name="Прямоугольник 24"/>
          <p:cNvSpPr/>
          <p:nvPr/>
        </p:nvSpPr>
        <p:spPr>
          <a:xfrm flipH="1">
            <a:off x="6552698" y="3618326"/>
            <a:ext cx="2591302" cy="5040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Семейные ценности</a:t>
            </a:r>
          </a:p>
        </p:txBody>
      </p:sp>
      <p:sp>
        <p:nvSpPr>
          <p:cNvPr id="26" name="Прямоугольник 25"/>
          <p:cNvSpPr/>
          <p:nvPr/>
        </p:nvSpPr>
        <p:spPr>
          <a:xfrm flipH="1">
            <a:off x="970795" y="6059992"/>
            <a:ext cx="2136293" cy="526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Профориентация</a:t>
            </a:r>
          </a:p>
        </p:txBody>
      </p:sp>
      <p:sp>
        <p:nvSpPr>
          <p:cNvPr id="27" name="Прямоугольник 26"/>
          <p:cNvSpPr/>
          <p:nvPr/>
        </p:nvSpPr>
        <p:spPr>
          <a:xfrm flipH="1">
            <a:off x="3572536" y="6059992"/>
            <a:ext cx="2548892" cy="5264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Экология</a:t>
            </a:r>
          </a:p>
        </p:txBody>
      </p:sp>
      <p:sp>
        <p:nvSpPr>
          <p:cNvPr id="28" name="Прямоугольник 27"/>
          <p:cNvSpPr/>
          <p:nvPr/>
        </p:nvSpPr>
        <p:spPr>
          <a:xfrm flipH="1">
            <a:off x="6383155" y="6029899"/>
            <a:ext cx="2591302" cy="5264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Духовное развитие</a:t>
            </a:r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938847" y="3659445"/>
            <a:ext cx="2548891" cy="53105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ЗОЖ</a:t>
            </a:r>
          </a:p>
        </p:txBody>
      </p:sp>
      <p:pic>
        <p:nvPicPr>
          <p:cNvPr id="1028" name="Picture 4" descr="C:\Users\Гость\Downloads\Sports-elements-collection\OLVDDF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0439" y="1912617"/>
            <a:ext cx="1705709" cy="1705709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Гость\Downloads\Happy-family\9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18"/>
          <a:stretch/>
        </p:blipFill>
        <p:spPr bwMode="auto">
          <a:xfrm>
            <a:off x="6862194" y="1612806"/>
            <a:ext cx="2112263" cy="2023173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Гость\Downloads\Telegram Desktop\photo_2017-03-23_17-35-32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20" t="5735" r="30844" b="12184"/>
          <a:stretch/>
        </p:blipFill>
        <p:spPr bwMode="auto">
          <a:xfrm>
            <a:off x="4055808" y="1830344"/>
            <a:ext cx="1848417" cy="178798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:\Users\Гость\Downloads\Profession-designs-collection\OLENC20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89"/>
          <a:stretch/>
        </p:blipFill>
        <p:spPr bwMode="auto">
          <a:xfrm>
            <a:off x="1257494" y="4190503"/>
            <a:ext cx="1808654" cy="1801346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C:\Users\Гость\Downloads\Decorative-diwali-greeting\4538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97" t="7265" r="19228" b="30394"/>
          <a:stretch/>
        </p:blipFill>
        <p:spPr bwMode="auto">
          <a:xfrm>
            <a:off x="6862194" y="4310143"/>
            <a:ext cx="1734463" cy="1747506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 descr="C:\Users\Гость\Downloads\Telegram Desktop\no-translate-detected_23-2147518876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230"/>
          <a:stretch/>
        </p:blipFill>
        <p:spPr bwMode="auto">
          <a:xfrm>
            <a:off x="3859414" y="4238522"/>
            <a:ext cx="1975135" cy="1753327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46035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4664"/>
            <a:ext cx="9144000" cy="609539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23728" y="620688"/>
            <a:ext cx="71287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C00000"/>
                </a:solidFill>
              </a:rPr>
              <a:t>Обзоры детских и подростковых аудиокниг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51520" y="5445224"/>
            <a:ext cx="8568952" cy="7920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827583" y="5589240"/>
            <a:ext cx="81623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Публикация ожидается в апреле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9552" y="2012355"/>
            <a:ext cx="792088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3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1" t="4651" r="2751" b="5050"/>
          <a:stretch/>
        </p:blipFill>
        <p:spPr>
          <a:xfrm>
            <a:off x="251520" y="255265"/>
            <a:ext cx="1512168" cy="1461196"/>
          </a:xfrm>
          <a:prstGeom prst="ellipse">
            <a:avLst/>
          </a:prstGeom>
        </p:spPr>
      </p:pic>
      <p:sp>
        <p:nvSpPr>
          <p:cNvPr id="11" name="Прямоугольник 10"/>
          <p:cNvSpPr/>
          <p:nvPr/>
        </p:nvSpPr>
        <p:spPr>
          <a:xfrm flipH="1">
            <a:off x="3069260" y="3015346"/>
            <a:ext cx="2548891" cy="5242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Патриотизм</a:t>
            </a:r>
          </a:p>
        </p:txBody>
      </p:sp>
      <p:sp>
        <p:nvSpPr>
          <p:cNvPr id="12" name="Прямоугольник 11"/>
          <p:cNvSpPr/>
          <p:nvPr/>
        </p:nvSpPr>
        <p:spPr>
          <a:xfrm flipH="1">
            <a:off x="3209341" y="4749129"/>
            <a:ext cx="2548891" cy="53105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ЗОЖ</a:t>
            </a:r>
          </a:p>
        </p:txBody>
      </p:sp>
      <p:sp>
        <p:nvSpPr>
          <p:cNvPr id="13" name="Прямоугольник 12"/>
          <p:cNvSpPr/>
          <p:nvPr/>
        </p:nvSpPr>
        <p:spPr>
          <a:xfrm flipH="1">
            <a:off x="6444207" y="4802398"/>
            <a:ext cx="2545681" cy="5040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Семейные ценности</a:t>
            </a:r>
          </a:p>
        </p:txBody>
      </p:sp>
      <p:sp>
        <p:nvSpPr>
          <p:cNvPr id="14" name="Прямоугольник 13"/>
          <p:cNvSpPr/>
          <p:nvPr/>
        </p:nvSpPr>
        <p:spPr>
          <a:xfrm flipH="1">
            <a:off x="6440996" y="3062516"/>
            <a:ext cx="2548892" cy="5264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Экология</a:t>
            </a:r>
          </a:p>
        </p:txBody>
      </p:sp>
      <p:sp>
        <p:nvSpPr>
          <p:cNvPr id="15" name="Прямоугольник 14"/>
          <p:cNvSpPr/>
          <p:nvPr/>
        </p:nvSpPr>
        <p:spPr>
          <a:xfrm flipH="1">
            <a:off x="133776" y="3048784"/>
            <a:ext cx="2202187" cy="5242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Духовное развитие</a:t>
            </a:r>
          </a:p>
        </p:txBody>
      </p:sp>
      <p:sp>
        <p:nvSpPr>
          <p:cNvPr id="16" name="Прямоугольник 15"/>
          <p:cNvSpPr/>
          <p:nvPr/>
        </p:nvSpPr>
        <p:spPr>
          <a:xfrm flipH="1">
            <a:off x="133777" y="4707694"/>
            <a:ext cx="2267135" cy="5987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Профориентация</a:t>
            </a:r>
          </a:p>
        </p:txBody>
      </p:sp>
      <p:pic>
        <p:nvPicPr>
          <p:cNvPr id="2050" name="Picture 2" descr="C:\Users\Гость\Downloads\Telegram Desktop\depositphotos_6581062-stock-photo-fores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778" y="1716461"/>
            <a:ext cx="2054002" cy="1260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Гость\Downloads\Telegram Desktop\img_350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6470" y="1749674"/>
            <a:ext cx="2049669" cy="1227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Гость\Downloads\Telegram Desktop\depositphotos_7406023-stock-photo-book-with-green-landscape-inside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7688" y="1711736"/>
            <a:ext cx="1922025" cy="1303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Гость\Downloads\Telegram Desktop\depositphotos_23217282-stock-illustration-different-professions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002"/>
          <a:stretch/>
        </p:blipFill>
        <p:spPr bwMode="auto">
          <a:xfrm>
            <a:off x="251520" y="3631192"/>
            <a:ext cx="1831800" cy="1074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Гость\Downloads\Telegram Desktop\depositphotos_67128971-stock-illustration-children-and-sports.jp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242"/>
          <a:stretch/>
        </p:blipFill>
        <p:spPr bwMode="auto">
          <a:xfrm>
            <a:off x="2900906" y="3708512"/>
            <a:ext cx="3165762" cy="997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C:\Users\Гость\Downloads\Telegram Desktop\depositphotos_71284585-stock-illustration-family.jp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399"/>
          <a:stretch/>
        </p:blipFill>
        <p:spPr bwMode="auto">
          <a:xfrm>
            <a:off x="6508983" y="3632961"/>
            <a:ext cx="2480906" cy="1116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63373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304"/>
            <a:ext cx="9144000" cy="609539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3568" y="116632"/>
            <a:ext cx="79208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C00000"/>
                </a:solidFill>
              </a:rPr>
              <a:t>Всероссийский  конкурс сочинений «Мой личный дневник»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2886" y="1314243"/>
            <a:ext cx="4482244" cy="2521263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50" b="19551"/>
          <a:stretch/>
        </p:blipFill>
        <p:spPr>
          <a:xfrm>
            <a:off x="2402886" y="4588525"/>
            <a:ext cx="1994518" cy="1603280"/>
          </a:xfrm>
          <a:prstGeom prst="ellipse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2402886" y="6246207"/>
            <a:ext cx="22411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C00000"/>
                </a:solidFill>
              </a:rPr>
              <a:t>Книжный фестиваль</a:t>
            </a:r>
          </a:p>
          <a:p>
            <a:pPr algn="ctr"/>
            <a:r>
              <a:rPr lang="ru-RU" sz="1400" b="1" dirty="0">
                <a:solidFill>
                  <a:srgbClr val="C00000"/>
                </a:solidFill>
              </a:rPr>
              <a:t> </a:t>
            </a:r>
            <a:r>
              <a:rPr lang="ru-RU" b="1" dirty="0">
                <a:solidFill>
                  <a:srgbClr val="C00000"/>
                </a:solidFill>
              </a:rPr>
              <a:t>«Красная площадь»</a:t>
            </a:r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2402886" y="3889908"/>
            <a:ext cx="1994518" cy="90724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Награждение</a:t>
            </a:r>
          </a:p>
          <a:p>
            <a:pPr algn="ctr"/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03.06.2017-06.06.2017</a:t>
            </a: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52" t="17451" r="42650" b="44750"/>
          <a:stretch/>
        </p:blipFill>
        <p:spPr>
          <a:xfrm>
            <a:off x="6785579" y="1402880"/>
            <a:ext cx="2243416" cy="1669385"/>
          </a:xfrm>
          <a:prstGeom prst="ellipse">
            <a:avLst/>
          </a:prstGeom>
        </p:spPr>
      </p:pic>
      <p:sp>
        <p:nvSpPr>
          <p:cNvPr id="23" name="Прямоугольник 22"/>
          <p:cNvSpPr/>
          <p:nvPr/>
        </p:nvSpPr>
        <p:spPr>
          <a:xfrm flipH="1">
            <a:off x="7206822" y="3021034"/>
            <a:ext cx="1822173" cy="4377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I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</a:rPr>
              <a:t> возрастная группа – 4-6 классы</a:t>
            </a:r>
          </a:p>
        </p:txBody>
      </p:sp>
      <p:sp>
        <p:nvSpPr>
          <p:cNvPr id="24" name="Прямоугольник 23"/>
          <p:cNvSpPr/>
          <p:nvPr/>
        </p:nvSpPr>
        <p:spPr>
          <a:xfrm flipH="1">
            <a:off x="7155626" y="3509986"/>
            <a:ext cx="1924566" cy="48358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II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</a:rPr>
              <a:t> возрастная группа – 7-9 классы</a:t>
            </a:r>
          </a:p>
        </p:txBody>
      </p:sp>
      <p:sp>
        <p:nvSpPr>
          <p:cNvPr id="25" name="Прямоугольник 24"/>
          <p:cNvSpPr/>
          <p:nvPr/>
        </p:nvSpPr>
        <p:spPr>
          <a:xfrm flipH="1">
            <a:off x="7198141" y="4153857"/>
            <a:ext cx="1882051" cy="43466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III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</a:rPr>
              <a:t> возрастная группа – 10-11 классы</a:t>
            </a:r>
          </a:p>
        </p:txBody>
      </p:sp>
      <p:sp>
        <p:nvSpPr>
          <p:cNvPr id="26" name="Овал 25"/>
          <p:cNvSpPr/>
          <p:nvPr/>
        </p:nvSpPr>
        <p:spPr>
          <a:xfrm>
            <a:off x="121429" y="1909071"/>
            <a:ext cx="1979712" cy="936104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accent1">
                    <a:lumMod val="75000"/>
                  </a:schemeClr>
                </a:solidFill>
              </a:rPr>
              <a:t>07.03.2017 – 09.04.2017 </a:t>
            </a:r>
          </a:p>
        </p:txBody>
      </p:sp>
      <p:sp>
        <p:nvSpPr>
          <p:cNvPr id="27" name="Овал 26"/>
          <p:cNvSpPr/>
          <p:nvPr/>
        </p:nvSpPr>
        <p:spPr>
          <a:xfrm>
            <a:off x="124516" y="3361931"/>
            <a:ext cx="1983582" cy="1055954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accent1">
                    <a:lumMod val="75000"/>
                  </a:schemeClr>
                </a:solidFill>
              </a:rPr>
              <a:t>10.04.2017 – 23.04.2017</a:t>
            </a:r>
          </a:p>
        </p:txBody>
      </p:sp>
      <p:sp>
        <p:nvSpPr>
          <p:cNvPr id="28" name="Овал 27"/>
          <p:cNvSpPr/>
          <p:nvPr/>
        </p:nvSpPr>
        <p:spPr>
          <a:xfrm>
            <a:off x="151138" y="5122682"/>
            <a:ext cx="1956960" cy="1079154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accent1">
                    <a:lumMod val="75000"/>
                  </a:schemeClr>
                </a:solidFill>
              </a:rPr>
              <a:t>24.04.2017 – 14.05.2017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30657" y="1325303"/>
            <a:ext cx="1872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 </a:t>
            </a:r>
            <a:r>
              <a:rPr lang="ru-RU" dirty="0"/>
              <a:t>этап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Муниципальный</a:t>
            </a:r>
            <a:r>
              <a:rPr lang="ru-RU" dirty="0"/>
              <a:t> </a:t>
            </a:r>
          </a:p>
          <a:p>
            <a:endParaRPr lang="ru-RU" dirty="0"/>
          </a:p>
        </p:txBody>
      </p:sp>
      <p:sp>
        <p:nvSpPr>
          <p:cNvPr id="30" name="TextBox 29"/>
          <p:cNvSpPr txBox="1"/>
          <p:nvPr/>
        </p:nvSpPr>
        <p:spPr>
          <a:xfrm>
            <a:off x="0" y="2828449"/>
            <a:ext cx="20488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II </a:t>
            </a:r>
            <a:r>
              <a:rPr lang="ru-RU" dirty="0"/>
              <a:t>этап</a:t>
            </a:r>
          </a:p>
          <a:p>
            <a:pPr algn="ctr"/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Региональный</a:t>
            </a:r>
          </a:p>
          <a:p>
            <a:pPr algn="ctr"/>
            <a:endParaRPr lang="ru-RU" dirty="0"/>
          </a:p>
        </p:txBody>
      </p:sp>
      <p:sp>
        <p:nvSpPr>
          <p:cNvPr id="31" name="TextBox 30"/>
          <p:cNvSpPr txBox="1"/>
          <p:nvPr/>
        </p:nvSpPr>
        <p:spPr>
          <a:xfrm>
            <a:off x="0" y="4539085"/>
            <a:ext cx="20488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III </a:t>
            </a:r>
            <a:r>
              <a:rPr lang="ru-RU" dirty="0"/>
              <a:t>этап</a:t>
            </a:r>
          </a:p>
          <a:p>
            <a:pPr algn="ctr"/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Всероссийский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927677" y="5204403"/>
            <a:ext cx="395699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Самостоятельная творческая работа, в которой отражаются личные размышления школьника.</a:t>
            </a:r>
          </a:p>
        </p:txBody>
      </p:sp>
    </p:spTree>
    <p:extLst>
      <p:ext uri="{BB962C8B-B14F-4D97-AF65-F5344CB8AC3E}">
        <p14:creationId xmlns:p14="http://schemas.microsoft.com/office/powerpoint/2010/main" val="26566492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304"/>
            <a:ext cx="9144000" cy="609539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92921" y="223425"/>
            <a:ext cx="712879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C00000"/>
                </a:solidFill>
              </a:rPr>
              <a:t>Всероссийская акция </a:t>
            </a:r>
          </a:p>
          <a:p>
            <a:pPr algn="ctr"/>
            <a:r>
              <a:rPr lang="ru-RU" sz="3600" b="1" dirty="0">
                <a:solidFill>
                  <a:srgbClr val="C00000"/>
                </a:solidFill>
              </a:rPr>
              <a:t>«Профессия в издательстве»</a:t>
            </a:r>
          </a:p>
          <a:p>
            <a:pPr algn="ctr"/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51518" y="5445224"/>
            <a:ext cx="8568954" cy="7920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827584" y="5589240"/>
            <a:ext cx="82089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Старт ожидается в апреле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9552" y="2012355"/>
            <a:ext cx="792088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3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43" t="2884" r="60108" b="64016"/>
          <a:stretch/>
        </p:blipFill>
        <p:spPr>
          <a:xfrm>
            <a:off x="297764" y="318646"/>
            <a:ext cx="1680905" cy="1745211"/>
          </a:xfrm>
          <a:prstGeom prst="ellipse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50" t="68090" r="38451" b="10191"/>
          <a:stretch/>
        </p:blipFill>
        <p:spPr>
          <a:xfrm>
            <a:off x="339373" y="2257439"/>
            <a:ext cx="1584176" cy="1489424"/>
          </a:xfrm>
          <a:prstGeom prst="ellipse">
            <a:avLst/>
          </a:prstGeom>
        </p:spPr>
      </p:pic>
      <p:sp>
        <p:nvSpPr>
          <p:cNvPr id="18" name="Прямоугольник 17"/>
          <p:cNvSpPr/>
          <p:nvPr/>
        </p:nvSpPr>
        <p:spPr>
          <a:xfrm flipH="1">
            <a:off x="251518" y="3936232"/>
            <a:ext cx="1773399" cy="64489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Конкурс сценариев </a:t>
            </a:r>
          </a:p>
        </p:txBody>
      </p:sp>
      <p:sp>
        <p:nvSpPr>
          <p:cNvPr id="23" name="Прямоугольник 22"/>
          <p:cNvSpPr/>
          <p:nvPr/>
        </p:nvSpPr>
        <p:spPr>
          <a:xfrm flipH="1">
            <a:off x="3059830" y="3936232"/>
            <a:ext cx="1773399" cy="64489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Съемка в издательстве</a:t>
            </a:r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9256" y="1284779"/>
            <a:ext cx="2881216" cy="2686134"/>
          </a:xfrm>
          <a:prstGeom prst="ellipse">
            <a:avLst/>
          </a:prstGeom>
        </p:spPr>
      </p:pic>
      <p:sp>
        <p:nvSpPr>
          <p:cNvPr id="34" name="Прямоугольник 33"/>
          <p:cNvSpPr/>
          <p:nvPr/>
        </p:nvSpPr>
        <p:spPr>
          <a:xfrm flipH="1">
            <a:off x="6052471" y="4114929"/>
            <a:ext cx="2779851" cy="111427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C00000"/>
                </a:solidFill>
              </a:rPr>
              <a:t>Трансляция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</a:rPr>
              <a:t>Вконтакте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YouTube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, сайт РДШ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2878" y="1656103"/>
            <a:ext cx="2248800" cy="22488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5683618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304"/>
            <a:ext cx="9144000" cy="609539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50719" y="239269"/>
            <a:ext cx="71287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C00000"/>
                </a:solidFill>
              </a:rPr>
              <a:t>Всероссийская акция </a:t>
            </a:r>
            <a:r>
              <a:rPr lang="ru-RU" sz="3600" b="1" dirty="0" err="1">
                <a:solidFill>
                  <a:srgbClr val="C00000"/>
                </a:solidFill>
              </a:rPr>
              <a:t>видеоинтервью</a:t>
            </a:r>
            <a:r>
              <a:rPr lang="ru-RU" sz="3600" b="1" dirty="0">
                <a:solidFill>
                  <a:srgbClr val="C00000"/>
                </a:solidFill>
              </a:rPr>
              <a:t> «Вопрос автору!»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0" t="-449" r="61024" b="449"/>
          <a:stretch/>
        </p:blipFill>
        <p:spPr>
          <a:xfrm>
            <a:off x="104759" y="81511"/>
            <a:ext cx="1945960" cy="1961186"/>
          </a:xfrm>
          <a:prstGeom prst="ellipse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23" t="14078" r="8028" b="63585"/>
          <a:stretch/>
        </p:blipFill>
        <p:spPr>
          <a:xfrm>
            <a:off x="4478228" y="1350517"/>
            <a:ext cx="1790485" cy="1728192"/>
          </a:xfrm>
          <a:prstGeom prst="ellipse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793469" y="3227007"/>
            <a:ext cx="30113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Автор готовит ответы и выбирает лучший вопрос</a:t>
            </a: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51" t="16401" r="16401" b="22699"/>
          <a:stretch/>
        </p:blipFill>
        <p:spPr>
          <a:xfrm>
            <a:off x="1777274" y="3442692"/>
            <a:ext cx="1828808" cy="1797811"/>
          </a:xfrm>
          <a:prstGeom prst="ellipse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1118985" y="5257727"/>
            <a:ext cx="32926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Школьники задают вопросы автору</a:t>
            </a:r>
          </a:p>
        </p:txBody>
      </p:sp>
      <p:sp>
        <p:nvSpPr>
          <p:cNvPr id="26" name="Стрелка: шеврон 25"/>
          <p:cNvSpPr/>
          <p:nvPr/>
        </p:nvSpPr>
        <p:spPr>
          <a:xfrm rot="19164563">
            <a:off x="3291985" y="2553253"/>
            <a:ext cx="648072" cy="631881"/>
          </a:xfrm>
          <a:prstGeom prst="chevron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7" name="Стрелка: шеврон 26"/>
          <p:cNvSpPr/>
          <p:nvPr/>
        </p:nvSpPr>
        <p:spPr>
          <a:xfrm rot="2863491">
            <a:off x="6726166" y="2582380"/>
            <a:ext cx="678724" cy="631881"/>
          </a:xfrm>
          <a:prstGeom prst="chevron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06" t="14814" r="8294" b="11688"/>
          <a:stretch/>
        </p:blipFill>
        <p:spPr>
          <a:xfrm>
            <a:off x="6603470" y="3428999"/>
            <a:ext cx="1995727" cy="1951551"/>
          </a:xfrm>
          <a:prstGeom prst="ellipse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5868144" y="5286856"/>
            <a:ext cx="31683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Автор отвечает в формате </a:t>
            </a:r>
          </a:p>
          <a:p>
            <a:pPr algn="ctr"/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</a:rPr>
              <a:t>видеоинтервью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104758" y="6196179"/>
            <a:ext cx="8931737" cy="58356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МАРТ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Драгунский Денис Викторович</a:t>
            </a:r>
          </a:p>
          <a:p>
            <a:pPr algn="ctr"/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Будет разыграна книга «Денискины рассказы» с автографом Драгунского Д.В.</a:t>
            </a:r>
          </a:p>
        </p:txBody>
      </p:sp>
      <p:pic>
        <p:nvPicPr>
          <p:cNvPr id="45" name="Рисунок 4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02" t="66401" r="38648" b="11325"/>
          <a:stretch/>
        </p:blipFill>
        <p:spPr>
          <a:xfrm>
            <a:off x="494538" y="2311995"/>
            <a:ext cx="1163970" cy="1151420"/>
          </a:xfrm>
          <a:prstGeom prst="ellipse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89" t="8652" r="27223" b="75405"/>
          <a:stretch/>
        </p:blipFill>
        <p:spPr>
          <a:xfrm>
            <a:off x="1619672" y="5890405"/>
            <a:ext cx="781900" cy="740781"/>
          </a:xfrm>
          <a:prstGeom prst="ellipse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-87011" y="1963385"/>
            <a:ext cx="2411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Акция в течение года</a:t>
            </a:r>
          </a:p>
        </p:txBody>
      </p:sp>
    </p:spTree>
    <p:extLst>
      <p:ext uri="{BB962C8B-B14F-4D97-AF65-F5344CB8AC3E}">
        <p14:creationId xmlns:p14="http://schemas.microsoft.com/office/powerpoint/2010/main" val="319300852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883</TotalTime>
  <Words>410</Words>
  <Application>Microsoft Office PowerPoint</Application>
  <PresentationFormat>Экран (4:3)</PresentationFormat>
  <Paragraphs>90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9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Мария</dc:creator>
  <cp:lastModifiedBy>Василий Притуленко</cp:lastModifiedBy>
  <cp:revision>61</cp:revision>
  <dcterms:created xsi:type="dcterms:W3CDTF">2017-03-14T11:37:16Z</dcterms:created>
  <dcterms:modified xsi:type="dcterms:W3CDTF">2017-03-27T08:12:04Z</dcterms:modified>
</cp:coreProperties>
</file>